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95" r:id="rId4"/>
    <p:sldMasterId id="2147483758" r:id="rId5"/>
  </p:sldMasterIdLst>
  <p:notesMasterIdLst>
    <p:notesMasterId r:id="rId71"/>
  </p:notesMasterIdLst>
  <p:handoutMasterIdLst>
    <p:handoutMasterId r:id="rId72"/>
  </p:handoutMasterIdLst>
  <p:sldIdLst>
    <p:sldId id="923" r:id="rId6"/>
    <p:sldId id="900" r:id="rId7"/>
    <p:sldId id="901" r:id="rId8"/>
    <p:sldId id="971" r:id="rId9"/>
    <p:sldId id="1032" r:id="rId10"/>
    <p:sldId id="905" r:id="rId11"/>
    <p:sldId id="1020" r:id="rId12"/>
    <p:sldId id="970" r:id="rId13"/>
    <p:sldId id="840" r:id="rId14"/>
    <p:sldId id="1025" r:id="rId15"/>
    <p:sldId id="1019" r:id="rId16"/>
    <p:sldId id="845" r:id="rId17"/>
    <p:sldId id="1018" r:id="rId18"/>
    <p:sldId id="860" r:id="rId19"/>
    <p:sldId id="1043" r:id="rId20"/>
    <p:sldId id="1029" r:id="rId21"/>
    <p:sldId id="1041" r:id="rId22"/>
    <p:sldId id="1027" r:id="rId23"/>
    <p:sldId id="1028" r:id="rId24"/>
    <p:sldId id="1016" r:id="rId25"/>
    <p:sldId id="1030" r:id="rId26"/>
    <p:sldId id="882" r:id="rId27"/>
    <p:sldId id="911" r:id="rId28"/>
    <p:sldId id="1034" r:id="rId29"/>
    <p:sldId id="1035" r:id="rId30"/>
    <p:sldId id="1036" r:id="rId31"/>
    <p:sldId id="1037" r:id="rId32"/>
    <p:sldId id="1038" r:id="rId33"/>
    <p:sldId id="1040" r:id="rId34"/>
    <p:sldId id="1044" r:id="rId35"/>
    <p:sldId id="1021" r:id="rId36"/>
    <p:sldId id="1022" r:id="rId37"/>
    <p:sldId id="1042" r:id="rId38"/>
    <p:sldId id="974" r:id="rId39"/>
    <p:sldId id="976" r:id="rId40"/>
    <p:sldId id="979" r:id="rId41"/>
    <p:sldId id="984" r:id="rId42"/>
    <p:sldId id="985" r:id="rId43"/>
    <p:sldId id="986" r:id="rId44"/>
    <p:sldId id="987" r:id="rId45"/>
    <p:sldId id="988" r:id="rId46"/>
    <p:sldId id="989" r:id="rId47"/>
    <p:sldId id="925" r:id="rId48"/>
    <p:sldId id="990" r:id="rId49"/>
    <p:sldId id="992" r:id="rId50"/>
    <p:sldId id="993" r:id="rId51"/>
    <p:sldId id="1009" r:id="rId52"/>
    <p:sldId id="1010" r:id="rId53"/>
    <p:sldId id="1011" r:id="rId54"/>
    <p:sldId id="1012" r:id="rId55"/>
    <p:sldId id="996" r:id="rId56"/>
    <p:sldId id="994" r:id="rId57"/>
    <p:sldId id="999" r:id="rId58"/>
    <p:sldId id="1000" r:id="rId59"/>
    <p:sldId id="1001" r:id="rId60"/>
    <p:sldId id="1005" r:id="rId61"/>
    <p:sldId id="1002" r:id="rId62"/>
    <p:sldId id="1007" r:id="rId63"/>
    <p:sldId id="1047" r:id="rId64"/>
    <p:sldId id="1045" r:id="rId65"/>
    <p:sldId id="1046" r:id="rId66"/>
    <p:sldId id="1013" r:id="rId67"/>
    <p:sldId id="1004" r:id="rId68"/>
    <p:sldId id="1014" r:id="rId69"/>
    <p:sldId id="1003" r:id="rId70"/>
  </p:sldIdLst>
  <p:sldSz cx="9144000" cy="6858000" type="screen4x3"/>
  <p:notesSz cx="9296400" cy="7010400"/>
  <p:defaultTextStyle>
    <a:defPPr>
      <a:defRPr lang="en-US"/>
    </a:defPPr>
    <a:lvl1pPr algn="l" rtl="0" fontAlgn="base">
      <a:spcBef>
        <a:spcPct val="0"/>
      </a:spcBef>
      <a:spcAft>
        <a:spcPct val="0"/>
      </a:spcAft>
      <a:defRPr sz="3500" kern="1200">
        <a:solidFill>
          <a:srgbClr val="000000"/>
        </a:solidFill>
        <a:latin typeface="Arial" pitchFamily="-105" charset="-52"/>
        <a:ea typeface="ヒラギノ角ゴ ProN W3" pitchFamily="-105" charset="-128"/>
        <a:cs typeface="ヒラギノ角ゴ ProN W3" pitchFamily="-105" charset="-128"/>
        <a:sym typeface="Arial" pitchFamily="-105" charset="-52"/>
      </a:defRPr>
    </a:lvl1pPr>
    <a:lvl2pPr marL="287338" indent="169863" algn="l" rtl="0" fontAlgn="base">
      <a:spcBef>
        <a:spcPct val="0"/>
      </a:spcBef>
      <a:spcAft>
        <a:spcPct val="0"/>
      </a:spcAft>
      <a:defRPr sz="3500" kern="1200">
        <a:solidFill>
          <a:srgbClr val="000000"/>
        </a:solidFill>
        <a:latin typeface="Arial" pitchFamily="-105" charset="-52"/>
        <a:ea typeface="ヒラギノ角ゴ ProN W3" pitchFamily="-105" charset="-128"/>
        <a:cs typeface="ヒラギノ角ゴ ProN W3" pitchFamily="-105" charset="-128"/>
        <a:sym typeface="Arial" pitchFamily="-105" charset="-52"/>
      </a:defRPr>
    </a:lvl2pPr>
    <a:lvl3pPr marL="574675" indent="339725" algn="l" rtl="0" fontAlgn="base">
      <a:spcBef>
        <a:spcPct val="0"/>
      </a:spcBef>
      <a:spcAft>
        <a:spcPct val="0"/>
      </a:spcAft>
      <a:defRPr sz="3500" kern="1200">
        <a:solidFill>
          <a:srgbClr val="000000"/>
        </a:solidFill>
        <a:latin typeface="Arial" pitchFamily="-105" charset="-52"/>
        <a:ea typeface="ヒラギノ角ゴ ProN W3" pitchFamily="-105" charset="-128"/>
        <a:cs typeface="ヒラギノ角ゴ ProN W3" pitchFamily="-105" charset="-128"/>
        <a:sym typeface="Arial" pitchFamily="-105" charset="-52"/>
      </a:defRPr>
    </a:lvl3pPr>
    <a:lvl4pPr marL="863600" indent="508000" algn="l" rtl="0" fontAlgn="base">
      <a:spcBef>
        <a:spcPct val="0"/>
      </a:spcBef>
      <a:spcAft>
        <a:spcPct val="0"/>
      </a:spcAft>
      <a:defRPr sz="3500" kern="1200">
        <a:solidFill>
          <a:srgbClr val="000000"/>
        </a:solidFill>
        <a:latin typeface="Arial" pitchFamily="-105" charset="-52"/>
        <a:ea typeface="ヒラギノ角ゴ ProN W3" pitchFamily="-105" charset="-128"/>
        <a:cs typeface="ヒラギノ角ゴ ProN W3" pitchFamily="-105" charset="-128"/>
        <a:sym typeface="Arial" pitchFamily="-105" charset="-52"/>
      </a:defRPr>
    </a:lvl4pPr>
    <a:lvl5pPr marL="1150938" indent="677863" algn="l" rtl="0" fontAlgn="base">
      <a:spcBef>
        <a:spcPct val="0"/>
      </a:spcBef>
      <a:spcAft>
        <a:spcPct val="0"/>
      </a:spcAft>
      <a:defRPr sz="3500" kern="1200">
        <a:solidFill>
          <a:srgbClr val="000000"/>
        </a:solidFill>
        <a:latin typeface="Arial" pitchFamily="-105" charset="-52"/>
        <a:ea typeface="ヒラギノ角ゴ ProN W3" pitchFamily="-105" charset="-128"/>
        <a:cs typeface="ヒラギノ角ゴ ProN W3" pitchFamily="-105" charset="-128"/>
        <a:sym typeface="Arial" pitchFamily="-105" charset="-52"/>
      </a:defRPr>
    </a:lvl5pPr>
    <a:lvl6pPr marL="2286000" algn="l" defTabSz="457200" rtl="0" eaLnBrk="1" latinLnBrk="0" hangingPunct="1">
      <a:defRPr sz="3500" kern="1200">
        <a:solidFill>
          <a:srgbClr val="000000"/>
        </a:solidFill>
        <a:latin typeface="Arial" pitchFamily="-105" charset="-52"/>
        <a:ea typeface="ヒラギノ角ゴ ProN W3" pitchFamily="-105" charset="-128"/>
        <a:cs typeface="ヒラギノ角ゴ ProN W3" pitchFamily="-105" charset="-128"/>
        <a:sym typeface="Arial" pitchFamily="-105" charset="-52"/>
      </a:defRPr>
    </a:lvl6pPr>
    <a:lvl7pPr marL="2743200" algn="l" defTabSz="457200" rtl="0" eaLnBrk="1" latinLnBrk="0" hangingPunct="1">
      <a:defRPr sz="3500" kern="1200">
        <a:solidFill>
          <a:srgbClr val="000000"/>
        </a:solidFill>
        <a:latin typeface="Arial" pitchFamily="-105" charset="-52"/>
        <a:ea typeface="ヒラギノ角ゴ ProN W3" pitchFamily="-105" charset="-128"/>
        <a:cs typeface="ヒラギノ角ゴ ProN W3" pitchFamily="-105" charset="-128"/>
        <a:sym typeface="Arial" pitchFamily="-105" charset="-52"/>
      </a:defRPr>
    </a:lvl7pPr>
    <a:lvl8pPr marL="3200400" algn="l" defTabSz="457200" rtl="0" eaLnBrk="1" latinLnBrk="0" hangingPunct="1">
      <a:defRPr sz="3500" kern="1200">
        <a:solidFill>
          <a:srgbClr val="000000"/>
        </a:solidFill>
        <a:latin typeface="Arial" pitchFamily="-105" charset="-52"/>
        <a:ea typeface="ヒラギノ角ゴ ProN W3" pitchFamily="-105" charset="-128"/>
        <a:cs typeface="ヒラギノ角ゴ ProN W3" pitchFamily="-105" charset="-128"/>
        <a:sym typeface="Arial" pitchFamily="-105" charset="-52"/>
      </a:defRPr>
    </a:lvl8pPr>
    <a:lvl9pPr marL="3657600" algn="l" defTabSz="457200" rtl="0" eaLnBrk="1" latinLnBrk="0" hangingPunct="1">
      <a:defRPr sz="3500" kern="1200">
        <a:solidFill>
          <a:srgbClr val="000000"/>
        </a:solidFill>
        <a:latin typeface="Arial" pitchFamily="-105" charset="-52"/>
        <a:ea typeface="ヒラギノ角ゴ ProN W3" pitchFamily="-105" charset="-128"/>
        <a:cs typeface="ヒラギノ角ゴ ProN W3" pitchFamily="-105" charset="-128"/>
        <a:sym typeface="Arial" pitchFamily="-105" charset="-52"/>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_schlenker" initials="cs" lastIdx="319" clrIdx="0"/>
  <p:cmAuthor id="1" name="Don Kenoyer" initials="H" lastIdx="188" clrIdx="1"/>
  <p:cmAuthor id="2" name="00" initials="H" lastIdx="27" clrIdx="2"/>
  <p:cmAuthor id="3" name="Ed Lee" initials="" lastIdx="15" clrIdx="3"/>
  <p:cmAuthor id="4" name="e_lee" initials="e" lastIdx="189" clrIdx="4"/>
  <p:cmAuthor id="5" name="ccrit" initials="Office" lastIdx="1" clrIdx="5"/>
  <p:cmAuthor id="6" name="Matt Fontaine" initials="mf" lastIdx="65" clrIdx="6"/>
  <p:cmAuthor id="7" name="Kerstin Anderson" initials="KA" lastIdx="208" clrIdx="7"/>
  <p:cmAuthor id="8" name="Kerstin_Anderson" initials="Ka" lastIdx="148" clrIdx="8"/>
  <p:cmAuthor id="9" name="Chris McCann" initials="CM" lastIdx="114" clrIdx="9"/>
  <p:cmAuthor id="10" name="00" initials="0" lastIdx="17" clrIdx="10"/>
  <p:cmAuthor id="11" name="HADW" initials="Office" lastIdx="24" clrIdx="11"/>
  <p:cmAuthor id="12" name="Rebecca L. Rowland" initials="RLR" lastIdx="9" clrIdx="12"/>
  <p:cmAuthor id="13" name="Kelly Treadway" initials="kjt" lastIdx="23" clrIdx="13"/>
  <p:cmAuthor id="14" name="Gillian O'Connell" initials="GO" lastIdx="3" clrIdx="14"/>
  <p:cmAuthor id="15" name="m_kelley" initials="mmk" lastIdx="13" clrIdx="15"/>
  <p:cmAuthor id="16" name="Treena_Garland" initials="TG" lastIdx="11" clrIdx="16"/>
  <p:cmAuthor id="17" name="Kerstin_Anderson" initials="K" lastIdx="18" clrIdx="17"/>
  <p:cmAuthor id="18" name="HADW" initials="H" lastIdx="10" clrIdx="18"/>
  <p:cmAuthor id="19" name="Rebecca Rowland" initials="RR" lastIdx="1" clrIdx="1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00FF"/>
    <a:srgbClr val="9F9F9F"/>
    <a:srgbClr val="000000"/>
    <a:srgbClr val="535353"/>
    <a:srgbClr val="656766"/>
    <a:srgbClr val="282828"/>
    <a:srgbClr val="5F5F5F"/>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15" autoAdjust="0"/>
    <p:restoredTop sz="85546" autoAdjust="0"/>
  </p:normalViewPr>
  <p:slideViewPr>
    <p:cSldViewPr snapToGrid="0">
      <p:cViewPr>
        <p:scale>
          <a:sx n="75" d="100"/>
          <a:sy n="75" d="100"/>
        </p:scale>
        <p:origin x="-384" y="24"/>
      </p:cViewPr>
      <p:guideLst>
        <p:guide orient="horz" pos="3452"/>
        <p:guide orient="horz" pos="4124"/>
        <p:guide orient="horz" pos="2967"/>
        <p:guide orient="horz" pos="1992"/>
        <p:guide orient="horz" pos="3944"/>
        <p:guide orient="horz" pos="1888"/>
        <p:guide orient="horz" pos="720"/>
        <p:guide pos="286"/>
        <p:guide pos="1696"/>
        <p:guide pos="5484"/>
        <p:guide pos="1133"/>
        <p:guide pos="4043"/>
        <p:guide pos="2877"/>
      </p:guideLst>
    </p:cSldViewPr>
  </p:slideViewPr>
  <p:outlineViewPr>
    <p:cViewPr>
      <p:scale>
        <a:sx n="25" d="100"/>
        <a:sy n="25" d="100"/>
      </p:scale>
      <p:origin x="0" y="5272"/>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127" d="100"/>
          <a:sy n="127" d="100"/>
        </p:scale>
        <p:origin x="-1956" y="-102"/>
      </p:cViewPr>
      <p:guideLst>
        <p:guide orient="horz" pos="2208"/>
        <p:guide pos="341"/>
        <p:guide pos="552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29282" cy="350760"/>
          </a:xfrm>
          <a:prstGeom prst="rect">
            <a:avLst/>
          </a:prstGeom>
        </p:spPr>
        <p:txBody>
          <a:bodyPr vert="horz" lIns="91440" tIns="45720" rIns="91440" bIns="45720" rtlCol="0"/>
          <a:lstStyle>
            <a:lvl1pPr algn="l">
              <a:defRPr sz="1200" dirty="0">
                <a:latin typeface="Arial" pitchFamily="34" charset="0"/>
                <a:ea typeface="ヒラギノ角ゴ ProN W3" pitchFamily="33" charset="-128"/>
                <a:cs typeface="+mn-cs"/>
                <a:sym typeface="Arial" pitchFamily="34" charset="0"/>
              </a:defRPr>
            </a:lvl1pPr>
          </a:lstStyle>
          <a:p>
            <a:pPr>
              <a:defRPr/>
            </a:pPr>
            <a:endParaRPr lang="en-US" dirty="0"/>
          </a:p>
        </p:txBody>
      </p:sp>
      <p:sp>
        <p:nvSpPr>
          <p:cNvPr id="3" name="Date Placeholder 2"/>
          <p:cNvSpPr>
            <a:spLocks noGrp="1"/>
          </p:cNvSpPr>
          <p:nvPr>
            <p:ph type="dt" sz="quarter" idx="1"/>
          </p:nvPr>
        </p:nvSpPr>
        <p:spPr>
          <a:xfrm>
            <a:off x="5265014" y="0"/>
            <a:ext cx="4029282" cy="35076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13EA7C0E-CE53-B549-BCCB-6D85BFDF4B13}" type="datetimeFigureOut">
              <a:rPr lang="en-US"/>
              <a:pPr/>
              <a:t>6/6/2011</a:t>
            </a:fld>
            <a:endParaRPr lang="en-US" dirty="0"/>
          </a:p>
        </p:txBody>
      </p:sp>
      <p:sp>
        <p:nvSpPr>
          <p:cNvPr id="4" name="Footer Placeholder 3"/>
          <p:cNvSpPr>
            <a:spLocks noGrp="1"/>
          </p:cNvSpPr>
          <p:nvPr>
            <p:ph type="ftr" sz="quarter" idx="2"/>
          </p:nvPr>
        </p:nvSpPr>
        <p:spPr>
          <a:xfrm>
            <a:off x="1" y="6658443"/>
            <a:ext cx="4029282" cy="350760"/>
          </a:xfrm>
          <a:prstGeom prst="rect">
            <a:avLst/>
          </a:prstGeom>
        </p:spPr>
        <p:txBody>
          <a:bodyPr vert="horz" lIns="91440" tIns="45720" rIns="91440" bIns="45720" rtlCol="0" anchor="b"/>
          <a:lstStyle>
            <a:lvl1pPr algn="l">
              <a:defRPr sz="1200" dirty="0">
                <a:latin typeface="Arial" pitchFamily="34" charset="0"/>
                <a:ea typeface="ヒラギノ角ゴ ProN W3" pitchFamily="33" charset="-128"/>
                <a:cs typeface="+mn-cs"/>
                <a:sym typeface="Arial" pitchFamily="34" charset="0"/>
              </a:defRPr>
            </a:lvl1pPr>
          </a:lstStyle>
          <a:p>
            <a:pPr>
              <a:defRPr/>
            </a:pPr>
            <a:r>
              <a:rPr lang="en-US" dirty="0" smtClean="0"/>
              <a:t>HTC Proprietary and Confidential</a:t>
            </a:r>
            <a:endParaRPr lang="en-US" dirty="0"/>
          </a:p>
        </p:txBody>
      </p:sp>
      <p:sp>
        <p:nvSpPr>
          <p:cNvPr id="5" name="Slide Number Placeholder 4"/>
          <p:cNvSpPr>
            <a:spLocks noGrp="1"/>
          </p:cNvSpPr>
          <p:nvPr>
            <p:ph type="sldNum" sz="quarter" idx="3"/>
          </p:nvPr>
        </p:nvSpPr>
        <p:spPr>
          <a:xfrm>
            <a:off x="5265014" y="6658443"/>
            <a:ext cx="4029282" cy="35076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F419AFAE-0897-7648-85D3-219480E11D3A}" type="slidenum">
              <a:rPr lang="en-US"/>
              <a:pPr/>
              <a:t>‹#›</a:t>
            </a:fld>
            <a:endParaRPr lang="en-US" dirty="0"/>
          </a:p>
        </p:txBody>
      </p:sp>
    </p:spTree>
    <p:extLst>
      <p:ext uri="{BB962C8B-B14F-4D97-AF65-F5344CB8AC3E}">
        <p14:creationId xmlns:p14="http://schemas.microsoft.com/office/powerpoint/2010/main" val="246778647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3410" name="Rectangle 1"/>
          <p:cNvSpPr>
            <a:spLocks noGrp="1" noRot="1" noChangeAspect="1" noChangeArrowheads="1" noTextEdit="1"/>
          </p:cNvSpPr>
          <p:nvPr>
            <p:ph type="sldImg"/>
          </p:nvPr>
        </p:nvSpPr>
        <p:spPr bwMode="auto">
          <a:xfrm>
            <a:off x="541338" y="525463"/>
            <a:ext cx="3505200" cy="2628900"/>
          </a:xfrm>
          <a:prstGeom prst="rect">
            <a:avLst/>
          </a:prstGeom>
          <a:noFill/>
          <a:ln w="9525">
            <a:solidFill>
              <a:srgbClr val="000000"/>
            </a:solidFill>
            <a:miter lim="800000"/>
            <a:headEnd/>
            <a:tailEnd/>
          </a:ln>
        </p:spPr>
      </p:sp>
      <p:sp>
        <p:nvSpPr>
          <p:cNvPr id="3074" name="Rectangle 2"/>
          <p:cNvSpPr>
            <a:spLocks noGrp="1" noChangeArrowheads="1"/>
          </p:cNvSpPr>
          <p:nvPr>
            <p:ph type="body" sz="quarter" idx="1"/>
          </p:nvPr>
        </p:nvSpPr>
        <p:spPr bwMode="auto">
          <a:xfrm>
            <a:off x="4227226" y="547141"/>
            <a:ext cx="4535774" cy="5937719"/>
          </a:xfrm>
          <a:prstGeom prst="rect">
            <a:avLst/>
          </a:prstGeom>
          <a:noFill/>
          <a:ln>
            <a:noFill/>
          </a:ln>
          <a:effectLst/>
          <a:extLst/>
        </p:spPr>
        <p:txBody>
          <a:bodyPr vert="horz" wrap="square" lIns="93177" tIns="46589" rIns="93177" bIns="46589"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 name="Footer Placeholder 3"/>
          <p:cNvSpPr>
            <a:spLocks noGrp="1"/>
          </p:cNvSpPr>
          <p:nvPr>
            <p:ph type="ftr" sz="quarter" idx="4"/>
          </p:nvPr>
        </p:nvSpPr>
        <p:spPr>
          <a:xfrm>
            <a:off x="541338" y="6493083"/>
            <a:ext cx="7013705" cy="350838"/>
          </a:xfrm>
          <a:prstGeom prst="rect">
            <a:avLst/>
          </a:prstGeom>
        </p:spPr>
        <p:txBody>
          <a:bodyPr vert="horz" lIns="91440" tIns="45720" rIns="91440" bIns="45720" rtlCol="0" anchor="ctr"/>
          <a:lstStyle>
            <a:lvl1pPr algn="l">
              <a:defRPr sz="800"/>
            </a:lvl1pPr>
          </a:lstStyle>
          <a:p>
            <a:r>
              <a:rPr lang="en-US" dirty="0" smtClean="0"/>
              <a:t>HTC Proprietary and Confidential</a:t>
            </a:r>
            <a:endParaRPr lang="en-US" dirty="0"/>
          </a:p>
        </p:txBody>
      </p:sp>
      <p:sp>
        <p:nvSpPr>
          <p:cNvPr id="5" name="Slide Number Placeholder 4"/>
          <p:cNvSpPr>
            <a:spLocks noGrp="1"/>
          </p:cNvSpPr>
          <p:nvPr>
            <p:ph type="sldNum" sz="quarter" idx="5"/>
          </p:nvPr>
        </p:nvSpPr>
        <p:spPr>
          <a:xfrm>
            <a:off x="7667469" y="6493083"/>
            <a:ext cx="1095531" cy="350838"/>
          </a:xfrm>
          <a:prstGeom prst="rect">
            <a:avLst/>
          </a:prstGeom>
        </p:spPr>
        <p:txBody>
          <a:bodyPr vert="horz" lIns="91440" tIns="45720" rIns="91440" bIns="45720" rtlCol="0" anchor="ctr"/>
          <a:lstStyle>
            <a:lvl1pPr algn="r">
              <a:defRPr sz="800"/>
            </a:lvl1pPr>
          </a:lstStyle>
          <a:p>
            <a:fld id="{9EDC7940-4921-4041-8461-48F7BA305523}" type="slidenum">
              <a:rPr lang="en-US" smtClean="0"/>
              <a:pPr/>
              <a:t>‹#›</a:t>
            </a:fld>
            <a:endParaRPr lang="en-US" dirty="0"/>
          </a:p>
        </p:txBody>
      </p:sp>
    </p:spTree>
    <p:extLst>
      <p:ext uri="{BB962C8B-B14F-4D97-AF65-F5344CB8AC3E}">
        <p14:creationId xmlns:p14="http://schemas.microsoft.com/office/powerpoint/2010/main" val="2760866204"/>
      </p:ext>
    </p:extLst>
  </p:cSld>
  <p:clrMap bg1="lt1" tx1="dk1" bg2="lt2" tx2="dk2" accent1="accent1" accent2="accent2" accent3="accent3" accent4="accent4" accent5="accent5" accent6="accent6" hlink="hlink" folHlink="folHlink"/>
  <p:hf hdr="0" dt="0"/>
  <p:notesStyle>
    <a:lvl1pPr algn="l" rtl="0" eaLnBrk="0" fontAlgn="base" hangingPunct="0">
      <a:lnSpc>
        <a:spcPct val="120000"/>
      </a:lnSpc>
      <a:spcBef>
        <a:spcPts val="1200"/>
      </a:spcBef>
      <a:spcAft>
        <a:spcPct val="0"/>
      </a:spcAft>
      <a:defRPr sz="1000" b="1" kern="1200">
        <a:solidFill>
          <a:schemeClr val="tx1"/>
        </a:solidFill>
        <a:latin typeface="Arial" charset="0"/>
        <a:ea typeface="Geneva" pitchFamily="33" charset="-128"/>
        <a:cs typeface="Geneva" pitchFamily="-105" charset="-128"/>
      </a:defRPr>
    </a:lvl1pPr>
    <a:lvl2pPr marL="0" indent="0" algn="l" rtl="0" eaLnBrk="0" fontAlgn="base" hangingPunct="0">
      <a:lnSpc>
        <a:spcPct val="120000"/>
      </a:lnSpc>
      <a:spcBef>
        <a:spcPct val="0"/>
      </a:spcBef>
      <a:spcAft>
        <a:spcPct val="0"/>
      </a:spcAft>
      <a:buFont typeface="Arial" pitchFamily="34" charset="0"/>
      <a:buNone/>
      <a:defRPr sz="1000" kern="1200">
        <a:solidFill>
          <a:schemeClr val="tx1"/>
        </a:solidFill>
        <a:latin typeface="Arial" charset="0"/>
        <a:ea typeface="Geneva" pitchFamily="33" charset="-128"/>
        <a:cs typeface="+mn-cs"/>
      </a:defRPr>
    </a:lvl2pPr>
    <a:lvl3pPr marL="173038" indent="-173038" algn="l" rtl="0" eaLnBrk="0" fontAlgn="base" hangingPunct="0">
      <a:lnSpc>
        <a:spcPct val="120000"/>
      </a:lnSpc>
      <a:spcBef>
        <a:spcPct val="0"/>
      </a:spcBef>
      <a:spcAft>
        <a:spcPct val="0"/>
      </a:spcAft>
      <a:buFont typeface="Arial" pitchFamily="34" charset="0"/>
      <a:buChar char="•"/>
      <a:defRPr sz="1000" kern="1200">
        <a:solidFill>
          <a:schemeClr val="tx1"/>
        </a:solidFill>
        <a:latin typeface="Arial" charset="0"/>
        <a:ea typeface="Geneva" pitchFamily="33" charset="-128"/>
        <a:cs typeface="+mn-cs"/>
      </a:defRPr>
    </a:lvl3pPr>
    <a:lvl4pPr marL="863600" algn="l" rtl="0" eaLnBrk="0" fontAlgn="base" hangingPunct="0">
      <a:lnSpc>
        <a:spcPct val="120000"/>
      </a:lnSpc>
      <a:spcBef>
        <a:spcPct val="0"/>
      </a:spcBef>
      <a:spcAft>
        <a:spcPct val="0"/>
      </a:spcAft>
      <a:defRPr sz="1000" kern="1200">
        <a:solidFill>
          <a:schemeClr val="tx1"/>
        </a:solidFill>
        <a:latin typeface="Arial" charset="0"/>
        <a:ea typeface="Geneva" pitchFamily="33" charset="-128"/>
        <a:cs typeface="+mn-cs"/>
      </a:defRPr>
    </a:lvl4pPr>
    <a:lvl5pPr marL="1150938" algn="l" rtl="0" eaLnBrk="0" fontAlgn="base" hangingPunct="0">
      <a:lnSpc>
        <a:spcPct val="120000"/>
      </a:lnSpc>
      <a:spcBef>
        <a:spcPct val="0"/>
      </a:spcBef>
      <a:spcAft>
        <a:spcPct val="0"/>
      </a:spcAft>
      <a:defRPr sz="1000" kern="1200">
        <a:solidFill>
          <a:schemeClr val="tx1"/>
        </a:solidFill>
        <a:latin typeface="Arial" charset="0"/>
        <a:ea typeface="Geneva" pitchFamily="33" charset="-128"/>
        <a:cs typeface="+mn-cs"/>
      </a:defRPr>
    </a:lvl5pPr>
    <a:lvl6pPr marL="1440180" algn="l" defTabSz="576072" rtl="0" eaLnBrk="1" latinLnBrk="0" hangingPunct="1">
      <a:defRPr sz="800" kern="1200">
        <a:solidFill>
          <a:schemeClr val="tx1"/>
        </a:solidFill>
        <a:latin typeface="+mn-lt"/>
        <a:ea typeface="+mn-ea"/>
        <a:cs typeface="+mn-cs"/>
      </a:defRPr>
    </a:lvl6pPr>
    <a:lvl7pPr marL="1728216" algn="l" defTabSz="576072" rtl="0" eaLnBrk="1" latinLnBrk="0" hangingPunct="1">
      <a:defRPr sz="800" kern="1200">
        <a:solidFill>
          <a:schemeClr val="tx1"/>
        </a:solidFill>
        <a:latin typeface="+mn-lt"/>
        <a:ea typeface="+mn-ea"/>
        <a:cs typeface="+mn-cs"/>
      </a:defRPr>
    </a:lvl7pPr>
    <a:lvl8pPr marL="2016252" algn="l" defTabSz="576072" rtl="0" eaLnBrk="1" latinLnBrk="0" hangingPunct="1">
      <a:defRPr sz="800" kern="1200">
        <a:solidFill>
          <a:schemeClr val="tx1"/>
        </a:solidFill>
        <a:latin typeface="+mn-lt"/>
        <a:ea typeface="+mn-ea"/>
        <a:cs typeface="+mn-cs"/>
      </a:defRPr>
    </a:lvl8pPr>
    <a:lvl9pPr marL="2304288" algn="l" defTabSz="576072" rtl="0" eaLnBrk="1" latinLnBrk="0" hangingPunct="1">
      <a:defRPr sz="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t>HTC Proprietary and Confidential</a:t>
            </a:r>
            <a:endParaRPr lang="en-US" dirty="0"/>
          </a:p>
        </p:txBody>
      </p:sp>
      <p:sp>
        <p:nvSpPr>
          <p:cNvPr id="5" name="Slide Number Placeholder 4"/>
          <p:cNvSpPr>
            <a:spLocks noGrp="1"/>
          </p:cNvSpPr>
          <p:nvPr>
            <p:ph type="sldNum" sz="quarter" idx="11"/>
          </p:nvPr>
        </p:nvSpPr>
        <p:spPr/>
        <p:txBody>
          <a:bodyPr/>
          <a:lstStyle/>
          <a:p>
            <a:fld id="{9EDC7940-4921-4041-8461-48F7BA305523}" type="slidenum">
              <a:rPr lang="en-US" smtClean="0"/>
              <a:pPr/>
              <a:t>1</a:t>
            </a:fld>
            <a:endParaRPr lang="en-US" dirty="0"/>
          </a:p>
        </p:txBody>
      </p:sp>
    </p:spTree>
    <p:extLst>
      <p:ext uri="{BB962C8B-B14F-4D97-AF65-F5344CB8AC3E}">
        <p14:creationId xmlns:p14="http://schemas.microsoft.com/office/powerpoint/2010/main" val="9143774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p:spPr>
        <p:txBody>
          <a:bodyPr/>
          <a:lstStyle/>
          <a:p>
            <a:r>
              <a:rPr lang="en-US" dirty="0" smtClean="0">
                <a:latin typeface="Arial" pitchFamily="34" charset="0"/>
                <a:ea typeface="Geneva"/>
                <a:cs typeface="Geneva"/>
              </a:rPr>
              <a:t>Features to add</a:t>
            </a:r>
          </a:p>
          <a:p>
            <a:endParaRPr lang="en-US" dirty="0" smtClean="0">
              <a:latin typeface="Arial" pitchFamily="34" charset="0"/>
              <a:ea typeface="Geneva"/>
              <a:cs typeface="Geneva"/>
            </a:endParaRPr>
          </a:p>
          <a:p>
            <a:r>
              <a:rPr lang="en-US" dirty="0" smtClean="0">
                <a:latin typeface="Arial" pitchFamily="34" charset="0"/>
                <a:ea typeface="Geneva"/>
                <a:cs typeface="Geneva"/>
              </a:rPr>
              <a:t>Wifi sharing</a:t>
            </a:r>
          </a:p>
          <a:p>
            <a:r>
              <a:rPr lang="en-US" dirty="0" smtClean="0">
                <a:latin typeface="Arial" pitchFamily="34" charset="0"/>
                <a:ea typeface="Geneva"/>
                <a:cs typeface="Geneva"/>
              </a:rPr>
              <a:t>Internet calling</a:t>
            </a:r>
          </a:p>
          <a:p>
            <a:r>
              <a:rPr lang="en-US" dirty="0" smtClean="0">
                <a:latin typeface="Arial" pitchFamily="34" charset="0"/>
                <a:ea typeface="Geneva"/>
                <a:cs typeface="Geneva"/>
              </a:rPr>
              <a:t>HTC Sync</a:t>
            </a:r>
          </a:p>
          <a:p>
            <a:endParaRPr lang="en-US" dirty="0" smtClean="0">
              <a:latin typeface="Arial" pitchFamily="34" charset="0"/>
              <a:ea typeface="Geneva"/>
              <a:cs typeface="Geneva"/>
            </a:endParaRPr>
          </a:p>
        </p:txBody>
      </p:sp>
      <p:sp>
        <p:nvSpPr>
          <p:cNvPr id="604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F246A35-3797-438D-906C-B7AE82544F7B}" type="slidenum">
              <a:rPr lang="en-US" smtClean="0">
                <a:latin typeface="Arial" pitchFamily="34" charset="0"/>
                <a:ea typeface="ヒラギノ角ゴ ProN W3"/>
                <a:cs typeface="ヒラギノ角ゴ ProN W3"/>
                <a:sym typeface="Arial" pitchFamily="34" charset="0"/>
              </a:rPr>
              <a:pPr/>
              <a:t>10</a:t>
            </a:fld>
            <a:endParaRPr lang="en-US" dirty="0" smtClean="0">
              <a:latin typeface="Arial" pitchFamily="34" charset="0"/>
              <a:ea typeface="ヒラギノ角ゴ ProN W3"/>
              <a:cs typeface="ヒラギノ角ゴ ProN W3"/>
              <a:sym typeface="Arial" pitchFamily="34" charset="0"/>
            </a:endParaRPr>
          </a:p>
        </p:txBody>
      </p:sp>
      <p:sp>
        <p:nvSpPr>
          <p:cNvPr id="60421" name="Footer Placeholder 4"/>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r>
              <a:rPr lang="en-US" dirty="0" smtClean="0">
                <a:latin typeface="Arial" pitchFamily="34" charset="0"/>
                <a:ea typeface="ヒラギノ角ゴ ProN W3"/>
                <a:cs typeface="ヒラギノ角ゴ ProN W3"/>
                <a:sym typeface="Arial" pitchFamily="34" charset="0"/>
              </a:rPr>
              <a:t>HTC Proprietary and Confidential</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3"/>
            <a:r>
              <a:rPr lang="en-US" dirty="0" smtClean="0"/>
              <a:t>Unibody</a:t>
            </a:r>
            <a:r>
              <a:rPr lang="en-US" baseline="0" dirty="0" smtClean="0"/>
              <a:t> metal has a premium feel and durability.   Feels and looks professional</a:t>
            </a:r>
          </a:p>
          <a:p>
            <a:pPr marL="0" lvl="3"/>
            <a:r>
              <a:rPr lang="en-US" baseline="0" dirty="0" err="1" smtClean="0"/>
              <a:t>Countured</a:t>
            </a:r>
            <a:r>
              <a:rPr lang="en-US" baseline="0" dirty="0" smtClean="0"/>
              <a:t> glass adds to the design and protects screen from getting scratched when placed down on its face.</a:t>
            </a:r>
          </a:p>
          <a:p>
            <a:pPr marL="0" lvl="3"/>
            <a:r>
              <a:rPr lang="en-US" baseline="0" dirty="0" smtClean="0"/>
              <a:t>Thin design adds to the appeal – feels small, acts big</a:t>
            </a:r>
            <a:endParaRPr lang="en-US" dirty="0" smtClean="0"/>
          </a:p>
        </p:txBody>
      </p:sp>
      <p:sp>
        <p:nvSpPr>
          <p:cNvPr id="4" name="Footer Placeholder 3"/>
          <p:cNvSpPr>
            <a:spLocks noGrp="1"/>
          </p:cNvSpPr>
          <p:nvPr>
            <p:ph type="ftr" sz="quarter" idx="10"/>
          </p:nvPr>
        </p:nvSpPr>
        <p:spPr/>
        <p:txBody>
          <a:bodyPr/>
          <a:lstStyle/>
          <a:p>
            <a:r>
              <a:rPr lang="en-US" dirty="0" smtClean="0"/>
              <a:t>HTC Proprietary and Confidential</a:t>
            </a:r>
            <a:endParaRPr lang="en-US" dirty="0"/>
          </a:p>
        </p:txBody>
      </p:sp>
      <p:sp>
        <p:nvSpPr>
          <p:cNvPr id="5" name="Slide Number Placeholder 4"/>
          <p:cNvSpPr>
            <a:spLocks noGrp="1"/>
          </p:cNvSpPr>
          <p:nvPr>
            <p:ph type="sldNum" sz="quarter" idx="11"/>
          </p:nvPr>
        </p:nvSpPr>
        <p:spPr/>
        <p:txBody>
          <a:bodyPr/>
          <a:lstStyle/>
          <a:p>
            <a:fld id="{9EDC7940-4921-4041-8461-48F7BA305523}"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Illustrate</a:t>
            </a:r>
            <a:r>
              <a:rPr lang="en-US" b="0" baseline="0" dirty="0" smtClean="0"/>
              <a:t> how the screen is as large as competitive devices out there from other operators  - including the EVO and Thunderbolt – yet can still feel compact.</a:t>
            </a:r>
          </a:p>
          <a:p>
            <a:endParaRPr lang="en-US" b="0" baseline="0" dirty="0" smtClean="0"/>
          </a:p>
          <a:p>
            <a:r>
              <a:rPr lang="en-US" b="0" baseline="0" dirty="0" smtClean="0"/>
              <a:t>From an aesthetics point of view – the display offers fantastic resolution and can capture and play video in full 1080p</a:t>
            </a:r>
            <a:endParaRPr lang="en-US" b="0" dirty="0"/>
          </a:p>
        </p:txBody>
      </p:sp>
      <p:sp>
        <p:nvSpPr>
          <p:cNvPr id="4" name="Footer Placeholder 3"/>
          <p:cNvSpPr>
            <a:spLocks noGrp="1"/>
          </p:cNvSpPr>
          <p:nvPr>
            <p:ph type="ftr" sz="quarter" idx="10"/>
          </p:nvPr>
        </p:nvSpPr>
        <p:spPr/>
        <p:txBody>
          <a:bodyPr/>
          <a:lstStyle/>
          <a:p>
            <a:r>
              <a:rPr lang="en-US" dirty="0" smtClean="0"/>
              <a:t>HTC Proprietary and Confidential</a:t>
            </a:r>
            <a:endParaRPr lang="en-US" dirty="0"/>
          </a:p>
        </p:txBody>
      </p:sp>
      <p:sp>
        <p:nvSpPr>
          <p:cNvPr id="5" name="Slide Number Placeholder 4"/>
          <p:cNvSpPr>
            <a:spLocks noGrp="1"/>
          </p:cNvSpPr>
          <p:nvPr>
            <p:ph type="sldNum" sz="quarter" idx="11"/>
          </p:nvPr>
        </p:nvSpPr>
        <p:spPr/>
        <p:txBody>
          <a:bodyPr/>
          <a:lstStyle/>
          <a:p>
            <a:fld id="{9EDC7940-4921-4041-8461-48F7BA305523}"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Features like</a:t>
            </a:r>
            <a:r>
              <a:rPr lang="en-US" b="0" baseline="0" dirty="0" smtClean="0"/>
              <a:t> the enhanced lock screen showcase how HTC has created more options to quickly get to the information they want.   The information is brought to the surface in a new way.</a:t>
            </a:r>
          </a:p>
          <a:p>
            <a:endParaRPr lang="en-US" b="0" baseline="0" dirty="0" smtClean="0"/>
          </a:p>
          <a:p>
            <a:r>
              <a:rPr lang="en-US" b="0" baseline="0" dirty="0" smtClean="0"/>
              <a:t>Exciting visuals are part of HTC Sense 3.0.   Widgets and home screen elements and transitions leverage perspective and depth and create an interface that leverages 3 dimensions.</a:t>
            </a:r>
          </a:p>
          <a:p>
            <a:endParaRPr lang="en-US" b="0" baseline="0" dirty="0" smtClean="0"/>
          </a:p>
          <a:p>
            <a:endParaRPr lang="en-US" b="0" dirty="0"/>
          </a:p>
        </p:txBody>
      </p:sp>
      <p:sp>
        <p:nvSpPr>
          <p:cNvPr id="4" name="Footer Placeholder 3"/>
          <p:cNvSpPr>
            <a:spLocks noGrp="1"/>
          </p:cNvSpPr>
          <p:nvPr>
            <p:ph type="ftr" sz="quarter" idx="10"/>
          </p:nvPr>
        </p:nvSpPr>
        <p:spPr/>
        <p:txBody>
          <a:bodyPr/>
          <a:lstStyle/>
          <a:p>
            <a:r>
              <a:rPr lang="en-US" dirty="0" smtClean="0"/>
              <a:t>HTC Proprietary and Confidential</a:t>
            </a:r>
            <a:endParaRPr lang="en-US" dirty="0"/>
          </a:p>
        </p:txBody>
      </p:sp>
      <p:sp>
        <p:nvSpPr>
          <p:cNvPr id="5" name="Slide Number Placeholder 4"/>
          <p:cNvSpPr>
            <a:spLocks noGrp="1"/>
          </p:cNvSpPr>
          <p:nvPr>
            <p:ph type="sldNum" sz="quarter" idx="11"/>
          </p:nvPr>
        </p:nvSpPr>
        <p:spPr/>
        <p:txBody>
          <a:bodyPr/>
          <a:lstStyle/>
          <a:p>
            <a:fld id="{9EDC7940-4921-4041-8461-48F7BA305523}"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Faster than ever.</a:t>
            </a:r>
          </a:p>
          <a:p>
            <a:r>
              <a:rPr lang="en-US" dirty="0" smtClean="0"/>
              <a:t>Dual core brings the ability</a:t>
            </a:r>
            <a:r>
              <a:rPr lang="en-US" baseline="0" dirty="0" smtClean="0"/>
              <a:t> to do more better and more fluid than ever before</a:t>
            </a:r>
          </a:p>
          <a:p>
            <a:r>
              <a:rPr lang="en-US" baseline="0" dirty="0" smtClean="0"/>
              <a:t>Enables a smooth experience in all areas of work and play including multitasking and high-end video capture</a:t>
            </a:r>
          </a:p>
        </p:txBody>
      </p:sp>
      <p:sp>
        <p:nvSpPr>
          <p:cNvPr id="4" name="Footer Placeholder 3"/>
          <p:cNvSpPr>
            <a:spLocks noGrp="1"/>
          </p:cNvSpPr>
          <p:nvPr>
            <p:ph type="ftr" sz="quarter" idx="10"/>
          </p:nvPr>
        </p:nvSpPr>
        <p:spPr/>
        <p:txBody>
          <a:bodyPr/>
          <a:lstStyle/>
          <a:p>
            <a:r>
              <a:rPr lang="en-US" dirty="0" smtClean="0"/>
              <a:t>HTC Proprietary and Confidential</a:t>
            </a:r>
            <a:endParaRPr lang="en-US" dirty="0"/>
          </a:p>
        </p:txBody>
      </p:sp>
      <p:sp>
        <p:nvSpPr>
          <p:cNvPr id="5" name="Slide Number Placeholder 4"/>
          <p:cNvSpPr>
            <a:spLocks noGrp="1"/>
          </p:cNvSpPr>
          <p:nvPr>
            <p:ph type="sldNum" sz="quarter" idx="11"/>
          </p:nvPr>
        </p:nvSpPr>
        <p:spPr/>
        <p:txBody>
          <a:bodyPr/>
          <a:lstStyle/>
          <a:p>
            <a:fld id="{9EDC7940-4921-4041-8461-48F7BA305523}"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Faster than ever.</a:t>
            </a:r>
          </a:p>
          <a:p>
            <a:r>
              <a:rPr lang="en-US" dirty="0" smtClean="0"/>
              <a:t>Dual core brings the ability</a:t>
            </a:r>
            <a:r>
              <a:rPr lang="en-US" baseline="0" dirty="0" smtClean="0"/>
              <a:t> to do more better and more fluid than ever before</a:t>
            </a:r>
          </a:p>
          <a:p>
            <a:r>
              <a:rPr lang="en-US" baseline="0" dirty="0" smtClean="0"/>
              <a:t>Enables a smooth experience in all areas of work and play including multitasking and high-end video capture</a:t>
            </a:r>
          </a:p>
        </p:txBody>
      </p:sp>
      <p:sp>
        <p:nvSpPr>
          <p:cNvPr id="4" name="Footer Placeholder 3"/>
          <p:cNvSpPr>
            <a:spLocks noGrp="1"/>
          </p:cNvSpPr>
          <p:nvPr>
            <p:ph type="ftr" sz="quarter" idx="10"/>
          </p:nvPr>
        </p:nvSpPr>
        <p:spPr/>
        <p:txBody>
          <a:bodyPr/>
          <a:lstStyle/>
          <a:p>
            <a:r>
              <a:rPr lang="en-US" dirty="0" smtClean="0"/>
              <a:t>HTC Proprietary and Confidential</a:t>
            </a:r>
            <a:endParaRPr lang="en-US" dirty="0"/>
          </a:p>
        </p:txBody>
      </p:sp>
      <p:sp>
        <p:nvSpPr>
          <p:cNvPr id="5" name="Slide Number Placeholder 4"/>
          <p:cNvSpPr>
            <a:spLocks noGrp="1"/>
          </p:cNvSpPr>
          <p:nvPr>
            <p:ph type="sldNum" sz="quarter" idx="11"/>
          </p:nvPr>
        </p:nvSpPr>
        <p:spPr/>
        <p:txBody>
          <a:bodyPr/>
          <a:lstStyle/>
          <a:p>
            <a:fld id="{9EDC7940-4921-4041-8461-48F7BA305523}"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Wifi</a:t>
            </a:r>
            <a:r>
              <a:rPr lang="en-US" b="0" baseline="0" dirty="0" smtClean="0"/>
              <a:t> Sharing feature</a:t>
            </a:r>
          </a:p>
          <a:p>
            <a:endParaRPr lang="en-US" b="0" dirty="0"/>
          </a:p>
        </p:txBody>
      </p:sp>
      <p:sp>
        <p:nvSpPr>
          <p:cNvPr id="4" name="Footer Placeholder 3"/>
          <p:cNvSpPr>
            <a:spLocks noGrp="1"/>
          </p:cNvSpPr>
          <p:nvPr>
            <p:ph type="ftr" sz="quarter" idx="10"/>
          </p:nvPr>
        </p:nvSpPr>
        <p:spPr/>
        <p:txBody>
          <a:bodyPr/>
          <a:lstStyle/>
          <a:p>
            <a:r>
              <a:rPr lang="en-US" dirty="0" smtClean="0"/>
              <a:t>HTC Proprietary and Confidential</a:t>
            </a:r>
            <a:endParaRPr lang="en-US" dirty="0"/>
          </a:p>
        </p:txBody>
      </p:sp>
      <p:sp>
        <p:nvSpPr>
          <p:cNvPr id="5" name="Slide Number Placeholder 4"/>
          <p:cNvSpPr>
            <a:spLocks noGrp="1"/>
          </p:cNvSpPr>
          <p:nvPr>
            <p:ph type="sldNum" sz="quarter" idx="11"/>
          </p:nvPr>
        </p:nvSpPr>
        <p:spPr/>
        <p:txBody>
          <a:bodyPr/>
          <a:lstStyle/>
          <a:p>
            <a:fld id="{9EDC7940-4921-4041-8461-48F7BA305523}"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r>
              <a:rPr lang="en-US" dirty="0" smtClean="0"/>
              <a:t>HTC Proprietary and Confidential</a:t>
            </a:r>
            <a:endParaRPr lang="en-US" dirty="0"/>
          </a:p>
        </p:txBody>
      </p:sp>
      <p:sp>
        <p:nvSpPr>
          <p:cNvPr id="5" name="Slide Number Placeholder 4"/>
          <p:cNvSpPr>
            <a:spLocks noGrp="1"/>
          </p:cNvSpPr>
          <p:nvPr>
            <p:ph type="sldNum" sz="quarter" idx="11"/>
          </p:nvPr>
        </p:nvSpPr>
        <p:spPr/>
        <p:txBody>
          <a:bodyPr/>
          <a:lstStyle/>
          <a:p>
            <a:fld id="{9EDC7940-4921-4041-8461-48F7BA305523}"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Best for</a:t>
            </a:r>
            <a:r>
              <a:rPr lang="en-US" b="0" baseline="0" dirty="0" smtClean="0"/>
              <a:t> work and play</a:t>
            </a:r>
          </a:p>
          <a:p>
            <a:r>
              <a:rPr lang="en-US" b="0" baseline="0" dirty="0" smtClean="0"/>
              <a:t>Show widgets – calendar, email etc.</a:t>
            </a:r>
            <a:r>
              <a:rPr lang="en-US" b="0" baseline="0" dirty="0"/>
              <a:t> </a:t>
            </a:r>
            <a:r>
              <a:rPr lang="en-US" b="0" baseline="0" dirty="0" smtClean="0"/>
              <a:t>– bring the experience to the surface</a:t>
            </a:r>
          </a:p>
          <a:p>
            <a:r>
              <a:rPr lang="en-US" b="0" baseline="0" dirty="0" smtClean="0"/>
              <a:t>Email = previewing multiple lines at once</a:t>
            </a:r>
          </a:p>
          <a:p>
            <a:endParaRPr lang="en-US" b="0" baseline="0" dirty="0" smtClean="0"/>
          </a:p>
          <a:p>
            <a:endParaRPr lang="en-US" b="0" baseline="0" dirty="0" smtClean="0"/>
          </a:p>
        </p:txBody>
      </p:sp>
      <p:sp>
        <p:nvSpPr>
          <p:cNvPr id="4" name="Footer Placeholder 3"/>
          <p:cNvSpPr>
            <a:spLocks noGrp="1"/>
          </p:cNvSpPr>
          <p:nvPr>
            <p:ph type="ftr" sz="quarter" idx="10"/>
          </p:nvPr>
        </p:nvSpPr>
        <p:spPr/>
        <p:txBody>
          <a:bodyPr/>
          <a:lstStyle/>
          <a:p>
            <a:r>
              <a:rPr lang="en-US" dirty="0" smtClean="0"/>
              <a:t>HTC Proprietary and Confidential</a:t>
            </a:r>
            <a:endParaRPr lang="en-US" dirty="0"/>
          </a:p>
        </p:txBody>
      </p:sp>
      <p:sp>
        <p:nvSpPr>
          <p:cNvPr id="5" name="Slide Number Placeholder 4"/>
          <p:cNvSpPr>
            <a:spLocks noGrp="1"/>
          </p:cNvSpPr>
          <p:nvPr>
            <p:ph type="sldNum" sz="quarter" idx="11"/>
          </p:nvPr>
        </p:nvSpPr>
        <p:spPr/>
        <p:txBody>
          <a:bodyPr/>
          <a:lstStyle/>
          <a:p>
            <a:fld id="{9EDC7940-4921-4041-8461-48F7BA305523}" type="slidenum">
              <a:rPr lang="en-US" smtClean="0"/>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Best for</a:t>
            </a:r>
            <a:r>
              <a:rPr lang="en-US" b="0" baseline="0" dirty="0" smtClean="0"/>
              <a:t> work and play</a:t>
            </a:r>
          </a:p>
          <a:p>
            <a:r>
              <a:rPr lang="en-US" b="0" baseline="0" dirty="0" smtClean="0"/>
              <a:t>Show widgets – calendar, email etc.</a:t>
            </a:r>
            <a:r>
              <a:rPr lang="en-US" b="0" baseline="0" dirty="0"/>
              <a:t> </a:t>
            </a:r>
            <a:r>
              <a:rPr lang="en-US" b="0" baseline="0" dirty="0" smtClean="0"/>
              <a:t>– bring the experience to the surface</a:t>
            </a:r>
          </a:p>
          <a:p>
            <a:r>
              <a:rPr lang="en-US" b="0" baseline="0" dirty="0" smtClean="0"/>
              <a:t>Email = previewing multiple lines at once</a:t>
            </a:r>
          </a:p>
          <a:p>
            <a:endParaRPr lang="en-US" b="0" baseline="0" dirty="0" smtClean="0"/>
          </a:p>
          <a:p>
            <a:endParaRPr lang="en-US" b="0" baseline="0" dirty="0" smtClean="0"/>
          </a:p>
        </p:txBody>
      </p:sp>
      <p:sp>
        <p:nvSpPr>
          <p:cNvPr id="4" name="Footer Placeholder 3"/>
          <p:cNvSpPr>
            <a:spLocks noGrp="1"/>
          </p:cNvSpPr>
          <p:nvPr>
            <p:ph type="ftr" sz="quarter" idx="10"/>
          </p:nvPr>
        </p:nvSpPr>
        <p:spPr/>
        <p:txBody>
          <a:bodyPr/>
          <a:lstStyle/>
          <a:p>
            <a:r>
              <a:rPr lang="en-US" dirty="0" smtClean="0"/>
              <a:t>HTC Proprietary and Confidential</a:t>
            </a:r>
            <a:endParaRPr lang="en-US" dirty="0"/>
          </a:p>
        </p:txBody>
      </p:sp>
      <p:sp>
        <p:nvSpPr>
          <p:cNvPr id="5" name="Slide Number Placeholder 4"/>
          <p:cNvSpPr>
            <a:spLocks noGrp="1"/>
          </p:cNvSpPr>
          <p:nvPr>
            <p:ph type="sldNum" sz="quarter" idx="11"/>
          </p:nvPr>
        </p:nvSpPr>
        <p:spPr/>
        <p:txBody>
          <a:bodyPr/>
          <a:lstStyle/>
          <a:p>
            <a:fld id="{9EDC7940-4921-4041-8461-48F7BA305523}"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EnterpriseYOU – 15 Min</a:t>
            </a:r>
          </a:p>
          <a:p>
            <a:r>
              <a:rPr lang="en-US" dirty="0" smtClean="0"/>
              <a:t>Sensation – 20 Min</a:t>
            </a:r>
          </a:p>
          <a:p>
            <a:pPr marL="0" marR="0" indent="0" algn="l" defTabSz="914400" rtl="0" eaLnBrk="0" fontAlgn="base" latinLnBrk="0" hangingPunct="0">
              <a:lnSpc>
                <a:spcPct val="120000"/>
              </a:lnSpc>
              <a:spcBef>
                <a:spcPts val="1200"/>
              </a:spcBef>
              <a:spcAft>
                <a:spcPct val="0"/>
              </a:spcAft>
              <a:buClrTx/>
              <a:buSzTx/>
              <a:buFontTx/>
              <a:buNone/>
              <a:tabLst/>
              <a:defRPr/>
            </a:pPr>
            <a:r>
              <a:rPr lang="en-US" dirty="0" smtClean="0"/>
              <a:t>Sense 3.0 – 15 Min</a:t>
            </a:r>
          </a:p>
          <a:p>
            <a:pPr marL="0" marR="0" indent="0" algn="l" defTabSz="914400" rtl="0" eaLnBrk="0" fontAlgn="base" latinLnBrk="0" hangingPunct="0">
              <a:lnSpc>
                <a:spcPct val="120000"/>
              </a:lnSpc>
              <a:spcBef>
                <a:spcPts val="1200"/>
              </a:spcBef>
              <a:spcAft>
                <a:spcPct val="0"/>
              </a:spcAft>
              <a:buClrTx/>
              <a:buSzTx/>
              <a:buFontTx/>
              <a:buNone/>
              <a:tabLst/>
              <a:defRPr/>
            </a:pPr>
            <a:r>
              <a:rPr lang="en-US" dirty="0" smtClean="0"/>
              <a:t>Double Shot – 10 Min</a:t>
            </a:r>
          </a:p>
          <a:p>
            <a:r>
              <a:rPr lang="en-US" dirty="0" smtClean="0"/>
              <a:t>3LM – 10 Min</a:t>
            </a:r>
          </a:p>
          <a:p>
            <a:r>
              <a:rPr lang="en-US" dirty="0" smtClean="0"/>
              <a:t>Flyer – 10 Min</a:t>
            </a:r>
          </a:p>
          <a:p>
            <a:endParaRPr lang="en-US" dirty="0"/>
          </a:p>
        </p:txBody>
      </p:sp>
      <p:sp>
        <p:nvSpPr>
          <p:cNvPr id="4" name="Footer Placeholder 3"/>
          <p:cNvSpPr>
            <a:spLocks noGrp="1"/>
          </p:cNvSpPr>
          <p:nvPr>
            <p:ph type="ftr" sz="quarter" idx="10"/>
          </p:nvPr>
        </p:nvSpPr>
        <p:spPr/>
        <p:txBody>
          <a:bodyPr/>
          <a:lstStyle/>
          <a:p>
            <a:r>
              <a:rPr lang="en-US" smtClean="0"/>
              <a:t>HTC Proprietary and Confidential</a:t>
            </a:r>
            <a:endParaRPr lang="en-US" dirty="0"/>
          </a:p>
        </p:txBody>
      </p:sp>
      <p:sp>
        <p:nvSpPr>
          <p:cNvPr id="5" name="Slide Number Placeholder 4"/>
          <p:cNvSpPr>
            <a:spLocks noGrp="1"/>
          </p:cNvSpPr>
          <p:nvPr>
            <p:ph type="sldNum" sz="quarter" idx="11"/>
          </p:nvPr>
        </p:nvSpPr>
        <p:spPr/>
        <p:txBody>
          <a:bodyPr/>
          <a:lstStyle/>
          <a:p>
            <a:fld id="{9EDC7940-4921-4041-8461-48F7BA305523}" type="slidenum">
              <a:rPr lang="en-US" smtClean="0"/>
              <a:pPr/>
              <a:t>2</a:t>
            </a:fld>
            <a:endParaRPr lang="en-US" dirty="0"/>
          </a:p>
        </p:txBody>
      </p:sp>
    </p:spTree>
    <p:extLst>
      <p:ext uri="{BB962C8B-B14F-4D97-AF65-F5344CB8AC3E}">
        <p14:creationId xmlns:p14="http://schemas.microsoft.com/office/powerpoint/2010/main" val="11986666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r>
              <a:rPr lang="en-US" dirty="0" smtClean="0"/>
              <a:t>HTC Proprietary and Confidential</a:t>
            </a:r>
            <a:endParaRPr lang="en-US" dirty="0"/>
          </a:p>
        </p:txBody>
      </p:sp>
      <p:sp>
        <p:nvSpPr>
          <p:cNvPr id="5" name="Slide Number Placeholder 4"/>
          <p:cNvSpPr>
            <a:spLocks noGrp="1"/>
          </p:cNvSpPr>
          <p:nvPr>
            <p:ph type="sldNum" sz="quarter" idx="11"/>
          </p:nvPr>
        </p:nvSpPr>
        <p:spPr/>
        <p:txBody>
          <a:bodyPr/>
          <a:lstStyle/>
          <a:p>
            <a:fld id="{9EDC7940-4921-4041-8461-48F7BA305523}" type="slidenum">
              <a:rPr lang="en-US" smtClean="0"/>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Internet</a:t>
            </a:r>
            <a:r>
              <a:rPr lang="en-US" b="0" baseline="0" dirty="0" smtClean="0"/>
              <a:t> calling</a:t>
            </a:r>
          </a:p>
          <a:p>
            <a:r>
              <a:rPr lang="en-US" b="0" baseline="0" dirty="0" smtClean="0"/>
              <a:t>Video Chat</a:t>
            </a:r>
          </a:p>
          <a:p>
            <a:endParaRPr lang="en-US" b="0" dirty="0"/>
          </a:p>
        </p:txBody>
      </p:sp>
      <p:sp>
        <p:nvSpPr>
          <p:cNvPr id="4" name="Footer Placeholder 3"/>
          <p:cNvSpPr>
            <a:spLocks noGrp="1"/>
          </p:cNvSpPr>
          <p:nvPr>
            <p:ph type="ftr" sz="quarter" idx="10"/>
          </p:nvPr>
        </p:nvSpPr>
        <p:spPr/>
        <p:txBody>
          <a:bodyPr/>
          <a:lstStyle/>
          <a:p>
            <a:r>
              <a:rPr lang="en-US" dirty="0" smtClean="0"/>
              <a:t>HTC Proprietary and Confidential</a:t>
            </a:r>
            <a:endParaRPr lang="en-US" dirty="0"/>
          </a:p>
        </p:txBody>
      </p:sp>
      <p:sp>
        <p:nvSpPr>
          <p:cNvPr id="5" name="Slide Number Placeholder 4"/>
          <p:cNvSpPr>
            <a:spLocks noGrp="1"/>
          </p:cNvSpPr>
          <p:nvPr>
            <p:ph type="sldNum" sz="quarter" idx="11"/>
          </p:nvPr>
        </p:nvSpPr>
        <p:spPr/>
        <p:txBody>
          <a:bodyPr/>
          <a:lstStyle/>
          <a:p>
            <a:fld id="{9EDC7940-4921-4041-8461-48F7BA305523}" type="slidenum">
              <a:rPr lang="en-US" smtClean="0"/>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p:spPr>
        <p:txBody>
          <a:bodyPr/>
          <a:lstStyle/>
          <a:p>
            <a:endParaRPr lang="en-US" dirty="0" smtClean="0">
              <a:latin typeface="Arial" pitchFamily="34" charset="0"/>
              <a:ea typeface="Geneva"/>
              <a:cs typeface="Geneva"/>
            </a:endParaRPr>
          </a:p>
        </p:txBody>
      </p:sp>
      <p:sp>
        <p:nvSpPr>
          <p:cNvPr id="604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F246A35-3797-438D-906C-B7AE82544F7B}" type="slidenum">
              <a:rPr lang="en-US" smtClean="0">
                <a:latin typeface="Arial" pitchFamily="34" charset="0"/>
                <a:ea typeface="ヒラギノ角ゴ ProN W3"/>
                <a:cs typeface="ヒラギノ角ゴ ProN W3"/>
                <a:sym typeface="Arial" pitchFamily="34" charset="0"/>
              </a:rPr>
              <a:pPr/>
              <a:t>22</a:t>
            </a:fld>
            <a:endParaRPr lang="en-US" dirty="0" smtClean="0">
              <a:latin typeface="Arial" pitchFamily="34" charset="0"/>
              <a:ea typeface="ヒラギノ角ゴ ProN W3"/>
              <a:cs typeface="ヒラギノ角ゴ ProN W3"/>
              <a:sym typeface="Arial" pitchFamily="34" charset="0"/>
            </a:endParaRPr>
          </a:p>
        </p:txBody>
      </p:sp>
      <p:sp>
        <p:nvSpPr>
          <p:cNvPr id="60421" name="Footer Placeholder 4"/>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r>
              <a:rPr lang="en-US" dirty="0" smtClean="0">
                <a:latin typeface="Arial" pitchFamily="34" charset="0"/>
                <a:ea typeface="ヒラギノ角ゴ ProN W3"/>
                <a:cs typeface="ヒラギノ角ゴ ProN W3"/>
                <a:sym typeface="Arial" pitchFamily="34" charset="0"/>
              </a:rPr>
              <a:t>HTC Proprietary and Confidential</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eaLnBrk="1" fontAlgn="auto" hangingPunct="1">
              <a:spcBef>
                <a:spcPts val="0"/>
              </a:spcBef>
              <a:spcAft>
                <a:spcPts val="0"/>
              </a:spcAft>
              <a:defRPr/>
            </a:pPr>
            <a:endParaRPr lang="en-US" dirty="0" smtClean="0"/>
          </a:p>
        </p:txBody>
      </p:sp>
      <p:sp>
        <p:nvSpPr>
          <p:cNvPr id="4" name="Slide Number Placeholder 3"/>
          <p:cNvSpPr>
            <a:spLocks noGrp="1"/>
          </p:cNvSpPr>
          <p:nvPr>
            <p:ph type="sldNum" sz="quarter" idx="10"/>
          </p:nvPr>
        </p:nvSpPr>
        <p:spPr/>
        <p:txBody>
          <a:bodyPr/>
          <a:lstStyle/>
          <a:p>
            <a:pPr>
              <a:defRPr/>
            </a:pPr>
            <a:fld id="{36C7BCCA-6F39-4DD7-B739-70DCE46F3AFD}" type="slidenum">
              <a:rPr lang="en-GB" smtClean="0"/>
              <a:pPr>
                <a:defRPr/>
              </a:pPr>
              <a:t>23</a:t>
            </a:fld>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eaLnBrk="1" fontAlgn="auto" hangingPunct="1">
              <a:spcBef>
                <a:spcPts val="0"/>
              </a:spcBef>
              <a:spcAft>
                <a:spcPts val="0"/>
              </a:spcAft>
              <a:defRPr/>
            </a:pPr>
            <a:r>
              <a:rPr lang="en-US" dirty="0" smtClean="0"/>
              <a:t>Illustrates how HTC</a:t>
            </a:r>
            <a:r>
              <a:rPr lang="en-US" baseline="0" dirty="0" smtClean="0"/>
              <a:t> sense offers options.   One unlock screen – different possibilities.</a:t>
            </a:r>
            <a:endParaRPr lang="en-US" dirty="0" smtClean="0"/>
          </a:p>
        </p:txBody>
      </p:sp>
      <p:sp>
        <p:nvSpPr>
          <p:cNvPr id="4" name="Slide Number Placeholder 3"/>
          <p:cNvSpPr>
            <a:spLocks noGrp="1"/>
          </p:cNvSpPr>
          <p:nvPr>
            <p:ph type="sldNum" sz="quarter" idx="10"/>
          </p:nvPr>
        </p:nvSpPr>
        <p:spPr/>
        <p:txBody>
          <a:bodyPr/>
          <a:lstStyle/>
          <a:p>
            <a:pPr>
              <a:defRPr/>
            </a:pPr>
            <a:fld id="{36C7BCCA-6F39-4DD7-B739-70DCE46F3AFD}" type="slidenum">
              <a:rPr lang="en-GB" smtClean="0"/>
              <a:pPr>
                <a:defRPr/>
              </a:pPr>
              <a:t>24</a:t>
            </a:fld>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eaLnBrk="1" fontAlgn="auto" hangingPunct="1">
              <a:spcBef>
                <a:spcPts val="0"/>
              </a:spcBef>
              <a:spcAft>
                <a:spcPts val="0"/>
              </a:spcAft>
              <a:defRPr/>
            </a:pPr>
            <a:r>
              <a:rPr lang="en-US" dirty="0" smtClean="0"/>
              <a:t>Key</a:t>
            </a:r>
            <a:r>
              <a:rPr lang="en-US" baseline="0" dirty="0" smtClean="0"/>
              <a:t> areas that HTC sense contributes to enhance the experience</a:t>
            </a:r>
          </a:p>
          <a:p>
            <a:pPr eaLnBrk="1" fontAlgn="auto" hangingPunct="1">
              <a:spcBef>
                <a:spcPts val="0"/>
              </a:spcBef>
              <a:spcAft>
                <a:spcPts val="0"/>
              </a:spcAft>
              <a:defRPr/>
            </a:pPr>
            <a:endParaRPr lang="en-US" baseline="0" dirty="0" smtClean="0"/>
          </a:p>
          <a:p>
            <a:pPr eaLnBrk="1" fontAlgn="auto" hangingPunct="1">
              <a:spcBef>
                <a:spcPts val="0"/>
              </a:spcBef>
              <a:spcAft>
                <a:spcPts val="0"/>
              </a:spcAft>
              <a:defRPr/>
            </a:pPr>
            <a:r>
              <a:rPr lang="en-US" baseline="0" dirty="0" smtClean="0"/>
              <a:t>These key areas enhance the usability for business users overall</a:t>
            </a:r>
            <a:endParaRPr lang="en-US" dirty="0" smtClean="0"/>
          </a:p>
        </p:txBody>
      </p:sp>
      <p:sp>
        <p:nvSpPr>
          <p:cNvPr id="4" name="Slide Number Placeholder 3"/>
          <p:cNvSpPr>
            <a:spLocks noGrp="1"/>
          </p:cNvSpPr>
          <p:nvPr>
            <p:ph type="sldNum" sz="quarter" idx="10"/>
          </p:nvPr>
        </p:nvSpPr>
        <p:spPr/>
        <p:txBody>
          <a:bodyPr/>
          <a:lstStyle/>
          <a:p>
            <a:pPr>
              <a:defRPr/>
            </a:pPr>
            <a:fld id="{36C7BCCA-6F39-4DD7-B739-70DCE46F3AFD}" type="slidenum">
              <a:rPr lang="en-GB" smtClean="0"/>
              <a:pPr>
                <a:defRPr/>
              </a:pPr>
              <a:t>25</a:t>
            </a:fld>
            <a:endParaRPr lang="en-GB"/>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eaLnBrk="1" fontAlgn="auto" hangingPunct="1">
              <a:spcBef>
                <a:spcPts val="0"/>
              </a:spcBef>
              <a:spcAft>
                <a:spcPts val="0"/>
              </a:spcAft>
              <a:defRPr/>
            </a:pPr>
            <a:r>
              <a:rPr lang="en-US" dirty="0" smtClean="0"/>
              <a:t>Key</a:t>
            </a:r>
            <a:r>
              <a:rPr lang="en-US" baseline="0" dirty="0" smtClean="0"/>
              <a:t> areas that HTC sense contributes to enhance the experience</a:t>
            </a:r>
          </a:p>
          <a:p>
            <a:pPr eaLnBrk="1" fontAlgn="auto" hangingPunct="1">
              <a:spcBef>
                <a:spcPts val="0"/>
              </a:spcBef>
              <a:spcAft>
                <a:spcPts val="0"/>
              </a:spcAft>
              <a:defRPr/>
            </a:pPr>
            <a:endParaRPr lang="en-US" baseline="0" dirty="0" smtClean="0"/>
          </a:p>
          <a:p>
            <a:pPr eaLnBrk="1" fontAlgn="auto" hangingPunct="1">
              <a:spcBef>
                <a:spcPts val="0"/>
              </a:spcBef>
              <a:spcAft>
                <a:spcPts val="0"/>
              </a:spcAft>
              <a:defRPr/>
            </a:pPr>
            <a:r>
              <a:rPr lang="en-US" baseline="0" dirty="0" smtClean="0"/>
              <a:t>These key areas enhance the usability for business users overall</a:t>
            </a:r>
            <a:endParaRPr lang="en-US" dirty="0" smtClean="0"/>
          </a:p>
        </p:txBody>
      </p:sp>
      <p:sp>
        <p:nvSpPr>
          <p:cNvPr id="4" name="Slide Number Placeholder 3"/>
          <p:cNvSpPr>
            <a:spLocks noGrp="1"/>
          </p:cNvSpPr>
          <p:nvPr>
            <p:ph type="sldNum" sz="quarter" idx="10"/>
          </p:nvPr>
        </p:nvSpPr>
        <p:spPr/>
        <p:txBody>
          <a:bodyPr/>
          <a:lstStyle/>
          <a:p>
            <a:pPr>
              <a:defRPr/>
            </a:pPr>
            <a:fld id="{36C7BCCA-6F39-4DD7-B739-70DCE46F3AFD}" type="slidenum">
              <a:rPr lang="en-GB" smtClean="0"/>
              <a:pPr>
                <a:defRPr/>
              </a:pPr>
              <a:t>26</a:t>
            </a:fld>
            <a:endParaRPr lang="en-GB"/>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eaLnBrk="1" fontAlgn="auto" hangingPunct="1">
              <a:spcBef>
                <a:spcPts val="0"/>
              </a:spcBef>
              <a:spcAft>
                <a:spcPts val="0"/>
              </a:spcAft>
              <a:defRPr/>
            </a:pPr>
            <a:r>
              <a:rPr lang="en-US" dirty="0" smtClean="0"/>
              <a:t>This is an area of innovation</a:t>
            </a:r>
            <a:r>
              <a:rPr lang="en-US" baseline="0" dirty="0" smtClean="0"/>
              <a:t> that HTC has been working for some time.  HTC was never content to just use the standard tools and features in the Android OS and even created exciting Widgets that go above the beyond the capabilities of the standard Android Widgets.</a:t>
            </a:r>
          </a:p>
          <a:p>
            <a:pPr eaLnBrk="1" fontAlgn="auto" hangingPunct="1">
              <a:spcBef>
                <a:spcPts val="0"/>
              </a:spcBef>
              <a:spcAft>
                <a:spcPts val="0"/>
              </a:spcAft>
              <a:defRPr/>
            </a:pPr>
            <a:endParaRPr lang="en-US" baseline="0" dirty="0" smtClean="0"/>
          </a:p>
          <a:p>
            <a:pPr eaLnBrk="1" fontAlgn="auto" hangingPunct="1">
              <a:spcBef>
                <a:spcPts val="0"/>
              </a:spcBef>
              <a:spcAft>
                <a:spcPts val="0"/>
              </a:spcAft>
              <a:defRPr/>
            </a:pPr>
            <a:r>
              <a:rPr lang="en-US" baseline="0" dirty="0" smtClean="0"/>
              <a:t>HTC widgets are interactive on the home screen to give users more information on the surface, at-a-glance.   It’s this thought and innovation that express the HTC Sense experience.  </a:t>
            </a:r>
            <a:endParaRPr lang="en-US" dirty="0" smtClean="0"/>
          </a:p>
        </p:txBody>
      </p:sp>
      <p:sp>
        <p:nvSpPr>
          <p:cNvPr id="4" name="Slide Number Placeholder 3"/>
          <p:cNvSpPr>
            <a:spLocks noGrp="1"/>
          </p:cNvSpPr>
          <p:nvPr>
            <p:ph type="sldNum" sz="quarter" idx="10"/>
          </p:nvPr>
        </p:nvSpPr>
        <p:spPr/>
        <p:txBody>
          <a:bodyPr/>
          <a:lstStyle/>
          <a:p>
            <a:pPr>
              <a:defRPr/>
            </a:pPr>
            <a:fld id="{36C7BCCA-6F39-4DD7-B739-70DCE46F3AFD}" type="slidenum">
              <a:rPr lang="en-GB" smtClean="0"/>
              <a:pPr>
                <a:defRPr/>
              </a:pPr>
              <a:t>27</a:t>
            </a:fld>
            <a:endParaRPr lang="en-GB"/>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eaLnBrk="1" fontAlgn="auto" hangingPunct="1">
              <a:spcBef>
                <a:spcPts val="0"/>
              </a:spcBef>
              <a:spcAft>
                <a:spcPts val="0"/>
              </a:spcAft>
              <a:defRPr/>
            </a:pPr>
            <a:r>
              <a:rPr lang="en-US" dirty="0" smtClean="0"/>
              <a:t>Features</a:t>
            </a:r>
            <a:r>
              <a:rPr lang="en-US" baseline="0" dirty="0" smtClean="0"/>
              <a:t> like polite ringer</a:t>
            </a:r>
          </a:p>
          <a:p>
            <a:pPr eaLnBrk="1" fontAlgn="auto" hangingPunct="1">
              <a:spcBef>
                <a:spcPts val="0"/>
              </a:spcBef>
              <a:spcAft>
                <a:spcPts val="0"/>
              </a:spcAft>
              <a:defRPr/>
            </a:pPr>
            <a:r>
              <a:rPr lang="en-US" baseline="0" dirty="0" smtClean="0"/>
              <a:t>Flash hardware acceleration for smooth desktop like browsing</a:t>
            </a:r>
          </a:p>
          <a:p>
            <a:pPr eaLnBrk="1" fontAlgn="auto" hangingPunct="1">
              <a:spcBef>
                <a:spcPts val="0"/>
              </a:spcBef>
              <a:spcAft>
                <a:spcPts val="0"/>
              </a:spcAft>
              <a:defRPr/>
            </a:pPr>
            <a:r>
              <a:rPr lang="en-US" baseline="0" dirty="0" smtClean="0"/>
              <a:t>Quick settings allows users to quickly get to the settings most commonly used for business and toggle them quickly</a:t>
            </a:r>
          </a:p>
          <a:p>
            <a:pPr eaLnBrk="1" fontAlgn="auto" hangingPunct="1">
              <a:spcBef>
                <a:spcPts val="0"/>
              </a:spcBef>
              <a:spcAft>
                <a:spcPts val="0"/>
              </a:spcAft>
              <a:defRPr/>
            </a:pPr>
            <a:endParaRPr lang="en-US" baseline="0" dirty="0" smtClean="0"/>
          </a:p>
          <a:p>
            <a:pPr eaLnBrk="1" fontAlgn="auto" hangingPunct="1">
              <a:spcBef>
                <a:spcPts val="0"/>
              </a:spcBef>
              <a:spcAft>
                <a:spcPts val="0"/>
              </a:spcAft>
              <a:defRPr/>
            </a:pPr>
            <a:endParaRPr lang="en-US" dirty="0" smtClean="0"/>
          </a:p>
        </p:txBody>
      </p:sp>
      <p:sp>
        <p:nvSpPr>
          <p:cNvPr id="4" name="Slide Number Placeholder 3"/>
          <p:cNvSpPr>
            <a:spLocks noGrp="1"/>
          </p:cNvSpPr>
          <p:nvPr>
            <p:ph type="sldNum" sz="quarter" idx="10"/>
          </p:nvPr>
        </p:nvSpPr>
        <p:spPr/>
        <p:txBody>
          <a:bodyPr/>
          <a:lstStyle/>
          <a:p>
            <a:pPr>
              <a:defRPr/>
            </a:pPr>
            <a:fld id="{36C7BCCA-6F39-4DD7-B739-70DCE46F3AFD}" type="slidenum">
              <a:rPr lang="en-GB" smtClean="0"/>
              <a:pPr>
                <a:defRPr/>
              </a:pPr>
              <a:t>28</a:t>
            </a:fld>
            <a:endParaRPr lang="en-GB"/>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eaLnBrk="1" fontAlgn="auto" hangingPunct="1">
              <a:spcBef>
                <a:spcPts val="0"/>
              </a:spcBef>
              <a:spcAft>
                <a:spcPts val="0"/>
              </a:spcAft>
              <a:defRPr/>
            </a:pPr>
            <a:r>
              <a:rPr lang="en-US" dirty="0" smtClean="0"/>
              <a:t>Features</a:t>
            </a:r>
            <a:r>
              <a:rPr lang="en-US" baseline="0" dirty="0" smtClean="0"/>
              <a:t> like polite ringer</a:t>
            </a:r>
          </a:p>
          <a:p>
            <a:pPr eaLnBrk="1" fontAlgn="auto" hangingPunct="1">
              <a:spcBef>
                <a:spcPts val="0"/>
              </a:spcBef>
              <a:spcAft>
                <a:spcPts val="0"/>
              </a:spcAft>
              <a:defRPr/>
            </a:pPr>
            <a:endParaRPr lang="en-US" baseline="0" dirty="0" smtClean="0"/>
          </a:p>
          <a:p>
            <a:pPr eaLnBrk="1" fontAlgn="auto" hangingPunct="1">
              <a:spcBef>
                <a:spcPts val="0"/>
              </a:spcBef>
              <a:spcAft>
                <a:spcPts val="0"/>
              </a:spcAft>
              <a:defRPr/>
            </a:pPr>
            <a:endParaRPr lang="en-US" dirty="0" smtClean="0"/>
          </a:p>
        </p:txBody>
      </p:sp>
      <p:sp>
        <p:nvSpPr>
          <p:cNvPr id="4" name="Slide Number Placeholder 3"/>
          <p:cNvSpPr>
            <a:spLocks noGrp="1"/>
          </p:cNvSpPr>
          <p:nvPr>
            <p:ph type="sldNum" sz="quarter" idx="10"/>
          </p:nvPr>
        </p:nvSpPr>
        <p:spPr/>
        <p:txBody>
          <a:bodyPr/>
          <a:lstStyle/>
          <a:p>
            <a:pPr>
              <a:defRPr/>
            </a:pPr>
            <a:fld id="{36C7BCCA-6F39-4DD7-B739-70DCE46F3AFD}" type="slidenum">
              <a:rPr lang="en-GB" smtClean="0"/>
              <a:pPr>
                <a:defRPr/>
              </a:pPr>
              <a:t>29</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t>HTC Proprietary and Confidential</a:t>
            </a:r>
            <a:endParaRPr lang="en-US" dirty="0"/>
          </a:p>
        </p:txBody>
      </p:sp>
      <p:sp>
        <p:nvSpPr>
          <p:cNvPr id="5" name="Slide Number Placeholder 4"/>
          <p:cNvSpPr>
            <a:spLocks noGrp="1"/>
          </p:cNvSpPr>
          <p:nvPr>
            <p:ph type="sldNum" sz="quarter" idx="11"/>
          </p:nvPr>
        </p:nvSpPr>
        <p:spPr/>
        <p:txBody>
          <a:bodyPr/>
          <a:lstStyle/>
          <a:p>
            <a:fld id="{9EDC7940-4921-4041-8461-48F7BA305523}" type="slidenum">
              <a:rPr lang="en-US" smtClean="0"/>
              <a:pPr/>
              <a:t>3</a:t>
            </a:fld>
            <a:endParaRPr lang="en-US" dirty="0"/>
          </a:p>
        </p:txBody>
      </p:sp>
    </p:spTree>
    <p:extLst>
      <p:ext uri="{BB962C8B-B14F-4D97-AF65-F5344CB8AC3E}">
        <p14:creationId xmlns:p14="http://schemas.microsoft.com/office/powerpoint/2010/main" val="5424451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eaLnBrk="1" fontAlgn="auto" hangingPunct="1">
              <a:spcBef>
                <a:spcPts val="0"/>
              </a:spcBef>
              <a:spcAft>
                <a:spcPts val="0"/>
              </a:spcAft>
              <a:defRPr/>
            </a:pPr>
            <a:endParaRPr lang="en-US" dirty="0" smtClean="0"/>
          </a:p>
        </p:txBody>
      </p:sp>
      <p:sp>
        <p:nvSpPr>
          <p:cNvPr id="4" name="Slide Number Placeholder 3"/>
          <p:cNvSpPr>
            <a:spLocks noGrp="1"/>
          </p:cNvSpPr>
          <p:nvPr>
            <p:ph type="sldNum" sz="quarter" idx="10"/>
          </p:nvPr>
        </p:nvSpPr>
        <p:spPr/>
        <p:txBody>
          <a:bodyPr/>
          <a:lstStyle/>
          <a:p>
            <a:pPr>
              <a:defRPr/>
            </a:pPr>
            <a:fld id="{36C7BCCA-6F39-4DD7-B739-70DCE46F3AFD}" type="slidenum">
              <a:rPr lang="en-GB" smtClean="0"/>
              <a:pPr>
                <a:defRPr/>
              </a:pPr>
              <a:t>30</a:t>
            </a:fld>
            <a:endParaRPr lang="en-GB"/>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E6205636-1CE8-45A9-974F-1FF923C52704}" type="slidenum">
              <a:rPr lang="en-GB"/>
              <a:pPr/>
              <a:t>31</a:t>
            </a:fld>
            <a:endParaRPr lang="en-GB"/>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t>HTC Proprietary and Confidential</a:t>
            </a:r>
            <a:endParaRPr lang="en-US" dirty="0"/>
          </a:p>
        </p:txBody>
      </p:sp>
      <p:sp>
        <p:nvSpPr>
          <p:cNvPr id="5" name="Slide Number Placeholder 4"/>
          <p:cNvSpPr>
            <a:spLocks noGrp="1"/>
          </p:cNvSpPr>
          <p:nvPr>
            <p:ph type="sldNum" sz="quarter" idx="11"/>
          </p:nvPr>
        </p:nvSpPr>
        <p:spPr/>
        <p:txBody>
          <a:bodyPr/>
          <a:lstStyle/>
          <a:p>
            <a:fld id="{9EDC7940-4921-4041-8461-48F7BA305523}" type="slidenum">
              <a:rPr lang="en-US" smtClean="0"/>
              <a:pPr/>
              <a:t>32</a:t>
            </a:fld>
            <a:endParaRPr lang="en-US" dirty="0"/>
          </a:p>
        </p:txBody>
      </p:sp>
    </p:spTree>
    <p:extLst>
      <p:ext uri="{BB962C8B-B14F-4D97-AF65-F5344CB8AC3E}">
        <p14:creationId xmlns:p14="http://schemas.microsoft.com/office/powerpoint/2010/main" val="14902760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t>HTC Proprietary and Confidential</a:t>
            </a:r>
            <a:endParaRPr lang="en-US" dirty="0"/>
          </a:p>
        </p:txBody>
      </p:sp>
      <p:sp>
        <p:nvSpPr>
          <p:cNvPr id="5" name="Slide Number Placeholder 4"/>
          <p:cNvSpPr>
            <a:spLocks noGrp="1"/>
          </p:cNvSpPr>
          <p:nvPr>
            <p:ph type="sldNum" sz="quarter" idx="11"/>
          </p:nvPr>
        </p:nvSpPr>
        <p:spPr/>
        <p:txBody>
          <a:bodyPr/>
          <a:lstStyle/>
          <a:p>
            <a:fld id="{9EDC7940-4921-4041-8461-48F7BA305523}" type="slidenum">
              <a:rPr lang="en-US" smtClean="0"/>
              <a:pPr/>
              <a:t>33</a:t>
            </a:fld>
            <a:endParaRPr lang="en-US" dirty="0"/>
          </a:p>
        </p:txBody>
      </p:sp>
    </p:spTree>
    <p:extLst>
      <p:ext uri="{BB962C8B-B14F-4D97-AF65-F5344CB8AC3E}">
        <p14:creationId xmlns:p14="http://schemas.microsoft.com/office/powerpoint/2010/main" val="14902760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796239-343B-4120-9FE7-EDB3B243B351}"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24161983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EF796239-343B-4120-9FE7-EDB3B243B351}"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24161983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EF796239-343B-4120-9FE7-EDB3B243B351}"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24161983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a:t>
            </a:r>
            <a:r>
              <a:rPr lang="en-US" baseline="0" dirty="0" smtClean="0"/>
              <a:t> it</a:t>
            </a:r>
          </a:p>
          <a:p>
            <a:r>
              <a:rPr lang="en-US" baseline="0" dirty="0" smtClean="0"/>
              <a:t>Who its for</a:t>
            </a:r>
          </a:p>
          <a:p>
            <a:endParaRPr lang="en-US" baseline="0" dirty="0" smtClean="0"/>
          </a:p>
        </p:txBody>
      </p:sp>
      <p:sp>
        <p:nvSpPr>
          <p:cNvPr id="4" name="Slide Number Placeholder 3"/>
          <p:cNvSpPr>
            <a:spLocks noGrp="1"/>
          </p:cNvSpPr>
          <p:nvPr>
            <p:ph type="sldNum" sz="quarter" idx="10"/>
          </p:nvPr>
        </p:nvSpPr>
        <p:spPr/>
        <p:txBody>
          <a:bodyPr/>
          <a:lstStyle/>
          <a:p>
            <a:fld id="{EF796239-343B-4120-9FE7-EDB3B243B351}"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24161983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Features presented in this slide</a:t>
            </a:r>
          </a:p>
          <a:p>
            <a:endParaRPr lang="en-US" baseline="0" dirty="0" smtClean="0"/>
          </a:p>
          <a:p>
            <a:pPr marL="181240" indent="-181240">
              <a:buFont typeface="Arial" pitchFamily="34" charset="0"/>
              <a:buChar char="•"/>
            </a:pPr>
            <a:r>
              <a:rPr lang="en-US" baseline="0" dirty="0" smtClean="0"/>
              <a:t>Ability to lock device remotely</a:t>
            </a:r>
          </a:p>
          <a:p>
            <a:pPr marL="181240" indent="-181240">
              <a:buFont typeface="Arial" pitchFamily="34" charset="0"/>
              <a:buChar char="•"/>
            </a:pPr>
            <a:r>
              <a:rPr lang="en-US" baseline="0" dirty="0" smtClean="0"/>
              <a:t>Ability to locate device from the 3LM console</a:t>
            </a:r>
          </a:p>
          <a:p>
            <a:pPr marL="181240" indent="-181240">
              <a:buFont typeface="Arial" pitchFamily="34" charset="0"/>
              <a:buChar char="•"/>
            </a:pPr>
            <a:r>
              <a:rPr lang="en-US" baseline="0" dirty="0" smtClean="0"/>
              <a:t>Ability to selectively wipe devices remotely – all or part of the data on the device can be wiped.  This includes wiping the contents of the SD card and local memory</a:t>
            </a:r>
          </a:p>
          <a:p>
            <a:endParaRPr lang="en-US" baseline="0" dirty="0" smtClean="0"/>
          </a:p>
        </p:txBody>
      </p:sp>
      <p:sp>
        <p:nvSpPr>
          <p:cNvPr id="4" name="Slide Number Placeholder 3"/>
          <p:cNvSpPr>
            <a:spLocks noGrp="1"/>
          </p:cNvSpPr>
          <p:nvPr>
            <p:ph type="sldNum" sz="quarter" idx="10"/>
          </p:nvPr>
        </p:nvSpPr>
        <p:spPr/>
        <p:txBody>
          <a:bodyPr/>
          <a:lstStyle/>
          <a:p>
            <a:fld id="{EF796239-343B-4120-9FE7-EDB3B243B351}"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24161983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Features presented in this slide</a:t>
            </a:r>
          </a:p>
          <a:p>
            <a:endParaRPr lang="en-US" baseline="0" dirty="0" smtClean="0"/>
          </a:p>
          <a:p>
            <a:pPr marL="181240" indent="-181240">
              <a:buFont typeface="Arial" pitchFamily="34" charset="0"/>
              <a:buChar char="•"/>
            </a:pPr>
            <a:r>
              <a:rPr lang="en-US" baseline="0" dirty="0" smtClean="0"/>
              <a:t>Ability to set policy based on location</a:t>
            </a:r>
          </a:p>
          <a:p>
            <a:pPr marL="181240" indent="-181240">
              <a:buFont typeface="Arial" pitchFamily="34" charset="0"/>
              <a:buChar char="•"/>
            </a:pPr>
            <a:r>
              <a:rPr lang="en-US" baseline="0" dirty="0" smtClean="0"/>
              <a:t>Ability to disable hardware functions</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EF796239-343B-4120-9FE7-EDB3B243B351}"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2416198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bwMode="auto">
          <a:noFill/>
          <a:ln>
            <a:solidFill>
              <a:srgbClr val="000000"/>
            </a:solidFill>
            <a:miter lim="800000"/>
            <a:headEnd/>
            <a:tailEnd/>
          </a:ln>
        </p:spPr>
      </p:sp>
      <p:sp>
        <p:nvSpPr>
          <p:cNvPr id="291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291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0015007-26E6-4C40-B6C5-DAA81D33AFAD}" type="slidenum">
              <a:rPr lang="en-US" smtClean="0">
                <a:latin typeface="Arial" pitchFamily="34" charset="0"/>
                <a:cs typeface="Arial" pitchFamily="34" charset="0"/>
              </a:rPr>
              <a:pPr/>
              <a:t>4</a:t>
            </a:fld>
            <a:endParaRPr lang="en-US" dirty="0" smtClean="0">
              <a:latin typeface="Arial" pitchFamily="34" charset="0"/>
              <a:cs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Features presented in this slide</a:t>
            </a:r>
          </a:p>
          <a:p>
            <a:endParaRPr lang="en-US" baseline="0" dirty="0" smtClean="0"/>
          </a:p>
          <a:p>
            <a:pPr marL="181240" indent="-181240">
              <a:buFont typeface="Arial" pitchFamily="34" charset="0"/>
              <a:buChar char="•"/>
            </a:pPr>
            <a:r>
              <a:rPr lang="en-US" baseline="0" dirty="0" smtClean="0"/>
              <a:t>Ability to set blacklist and whitelist of applications that can be run on the device</a:t>
            </a:r>
          </a:p>
          <a:p>
            <a:pPr marL="181240" indent="-181240">
              <a:buFont typeface="Arial" pitchFamily="34" charset="0"/>
              <a:buChar char="•"/>
            </a:pPr>
            <a:r>
              <a:rPr lang="en-US" baseline="0" dirty="0" smtClean="0"/>
              <a:t>Ability to remotely push applications and install on devices </a:t>
            </a:r>
          </a:p>
          <a:p>
            <a:pPr marL="181240" indent="-181240">
              <a:buFont typeface="Arial" pitchFamily="34" charset="0"/>
              <a:buChar char="•"/>
            </a:pPr>
            <a:r>
              <a:rPr lang="en-US" baseline="0" dirty="0" smtClean="0"/>
              <a:t>Ability to run audits on devices</a:t>
            </a:r>
          </a:p>
          <a:p>
            <a:pPr marL="181240" indent="-181240">
              <a:buFont typeface="Arial" pitchFamily="34" charset="0"/>
              <a:buChar char="•"/>
            </a:pPr>
            <a:r>
              <a:rPr lang="en-US" baseline="0" dirty="0" smtClean="0"/>
              <a:t>Ability to uninstall and remove applications from devices</a:t>
            </a:r>
          </a:p>
          <a:p>
            <a:pPr marL="181240" indent="-181240">
              <a:buFont typeface="Arial" pitchFamily="34" charset="0"/>
              <a:buChar char="•"/>
            </a:pPr>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EF796239-343B-4120-9FE7-EDB3B243B351}"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24161983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Features presented in this slide</a:t>
            </a:r>
          </a:p>
          <a:p>
            <a:endParaRPr lang="en-US" baseline="0" dirty="0" smtClean="0"/>
          </a:p>
          <a:p>
            <a:pPr marL="181240" indent="-181240">
              <a:buFont typeface="Arial" pitchFamily="34" charset="0"/>
              <a:buChar char="•"/>
            </a:pPr>
            <a:r>
              <a:rPr lang="en-US" baseline="0" dirty="0" smtClean="0"/>
              <a:t>Ability to set remote access permissions based on user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EF796239-343B-4120-9FE7-EDB3B243B351}"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24161983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Features presented in this slide</a:t>
            </a:r>
          </a:p>
          <a:p>
            <a:endParaRPr lang="en-US" baseline="0" dirty="0" smtClean="0"/>
          </a:p>
          <a:p>
            <a:pPr marL="181240" indent="-181240">
              <a:buFont typeface="Arial" pitchFamily="34" charset="0"/>
              <a:buChar char="•"/>
            </a:pPr>
            <a:r>
              <a:rPr lang="en-US" baseline="0" dirty="0" smtClean="0"/>
              <a:t>Ability to track a user’s whereabouts and ‘breadcrumb’ location history.</a:t>
            </a:r>
          </a:p>
          <a:p>
            <a:pPr marL="181240" indent="-181240">
              <a:buFont typeface="Arial" pitchFamily="34" charset="0"/>
              <a:buChar char="•"/>
            </a:pPr>
            <a:r>
              <a:rPr lang="en-US" baseline="0" dirty="0" smtClean="0"/>
              <a:t>Ability to whitelist a single application to lock down device for single purpose use if needed.</a:t>
            </a:r>
          </a:p>
          <a:p>
            <a:endParaRPr lang="en-US" baseline="0" dirty="0" smtClean="0"/>
          </a:p>
        </p:txBody>
      </p:sp>
      <p:sp>
        <p:nvSpPr>
          <p:cNvPr id="4" name="Slide Number Placeholder 3"/>
          <p:cNvSpPr>
            <a:spLocks noGrp="1"/>
          </p:cNvSpPr>
          <p:nvPr>
            <p:ph type="sldNum" sz="quarter" idx="10"/>
          </p:nvPr>
        </p:nvSpPr>
        <p:spPr/>
        <p:txBody>
          <a:bodyPr/>
          <a:lstStyle/>
          <a:p>
            <a:fld id="{EF796239-343B-4120-9FE7-EDB3B243B351}"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24161983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t>HTC Proprietary and Confidential</a:t>
            </a:r>
            <a:endParaRPr lang="en-US" dirty="0"/>
          </a:p>
        </p:txBody>
      </p:sp>
      <p:sp>
        <p:nvSpPr>
          <p:cNvPr id="5" name="Slide Number Placeholder 4"/>
          <p:cNvSpPr>
            <a:spLocks noGrp="1"/>
          </p:cNvSpPr>
          <p:nvPr>
            <p:ph type="sldNum" sz="quarter" idx="11"/>
          </p:nvPr>
        </p:nvSpPr>
        <p:spPr/>
        <p:txBody>
          <a:bodyPr/>
          <a:lstStyle/>
          <a:p>
            <a:fld id="{9EDC7940-4921-4041-8461-48F7BA305523}" type="slidenum">
              <a:rPr lang="en-US" smtClean="0"/>
              <a:pPr/>
              <a:t>43</a:t>
            </a:fld>
            <a:endParaRPr lang="en-US" dirty="0"/>
          </a:p>
        </p:txBody>
      </p:sp>
    </p:spTree>
    <p:extLst>
      <p:ext uri="{BB962C8B-B14F-4D97-AF65-F5344CB8AC3E}">
        <p14:creationId xmlns:p14="http://schemas.microsoft.com/office/powerpoint/2010/main" val="1213393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bwMode="auto">
          <a:noFill/>
          <a:ln>
            <a:solidFill>
              <a:srgbClr val="000000"/>
            </a:solidFill>
            <a:miter lim="800000"/>
            <a:headEnd/>
            <a:tailEnd/>
          </a:ln>
        </p:spPr>
      </p:sp>
      <p:sp>
        <p:nvSpPr>
          <p:cNvPr id="291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i="1" dirty="0" smtClean="0"/>
          </a:p>
        </p:txBody>
      </p:sp>
      <p:sp>
        <p:nvSpPr>
          <p:cNvPr id="291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0015007-26E6-4C40-B6C5-DAA81D33AFAD}" type="slidenum">
              <a:rPr lang="en-US" smtClean="0">
                <a:solidFill>
                  <a:prstClr val="black"/>
                </a:solidFill>
                <a:latin typeface="Arial" pitchFamily="34" charset="0"/>
                <a:cs typeface="Arial" pitchFamily="34" charset="0"/>
              </a:rPr>
              <a:pPr/>
              <a:t>44</a:t>
            </a:fld>
            <a:endParaRPr lang="en-US" dirty="0" smtClean="0">
              <a:solidFill>
                <a:prstClr val="black"/>
              </a:solidFill>
              <a:latin typeface="Arial" pitchFamily="34" charset="0"/>
              <a:cs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bwMode="auto">
          <a:noFill/>
          <a:ln>
            <a:solidFill>
              <a:srgbClr val="000000"/>
            </a:solidFill>
            <a:miter lim="800000"/>
            <a:headEnd/>
            <a:tailEnd/>
          </a:ln>
        </p:spPr>
      </p:sp>
      <p:sp>
        <p:nvSpPr>
          <p:cNvPr id="291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i="1" dirty="0" smtClean="0"/>
          </a:p>
        </p:txBody>
      </p:sp>
      <p:sp>
        <p:nvSpPr>
          <p:cNvPr id="291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0015007-26E6-4C40-B6C5-DAA81D33AFAD}" type="slidenum">
              <a:rPr lang="en-US" smtClean="0">
                <a:solidFill>
                  <a:prstClr val="black"/>
                </a:solidFill>
                <a:latin typeface="Arial" pitchFamily="34" charset="0"/>
                <a:cs typeface="Arial" pitchFamily="34" charset="0"/>
              </a:rPr>
              <a:pPr/>
              <a:t>45</a:t>
            </a:fld>
            <a:endParaRPr lang="en-US" dirty="0" smtClean="0">
              <a:solidFill>
                <a:prstClr val="black"/>
              </a:solidFill>
              <a:latin typeface="Arial" pitchFamily="34" charset="0"/>
              <a:cs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bwMode="auto">
          <a:noFill/>
          <a:ln>
            <a:solidFill>
              <a:srgbClr val="000000"/>
            </a:solidFill>
            <a:miter lim="800000"/>
            <a:headEnd/>
            <a:tailEnd/>
          </a:ln>
        </p:spPr>
      </p:sp>
      <p:sp>
        <p:nvSpPr>
          <p:cNvPr id="291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i="1" dirty="0" smtClean="0"/>
          </a:p>
        </p:txBody>
      </p:sp>
      <p:sp>
        <p:nvSpPr>
          <p:cNvPr id="291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0015007-26E6-4C40-B6C5-DAA81D33AFAD}" type="slidenum">
              <a:rPr lang="en-US" smtClean="0">
                <a:solidFill>
                  <a:prstClr val="black"/>
                </a:solidFill>
                <a:latin typeface="Arial" pitchFamily="34" charset="0"/>
                <a:cs typeface="Arial" pitchFamily="34" charset="0"/>
              </a:rPr>
              <a:pPr/>
              <a:t>46</a:t>
            </a:fld>
            <a:endParaRPr lang="en-US" dirty="0" smtClean="0">
              <a:solidFill>
                <a:prstClr val="black"/>
              </a:solidFill>
              <a:latin typeface="Arial" pitchFamily="34" charset="0"/>
              <a:cs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bwMode="auto">
          <a:noFill/>
          <a:ln>
            <a:solidFill>
              <a:srgbClr val="000000"/>
            </a:solidFill>
            <a:miter lim="800000"/>
            <a:headEnd/>
            <a:tailEnd/>
          </a:ln>
        </p:spPr>
      </p:sp>
      <p:sp>
        <p:nvSpPr>
          <p:cNvPr id="291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i="1" baseline="0" dirty="0" smtClean="0"/>
          </a:p>
          <a:p>
            <a:endParaRPr lang="en-US" i="1" dirty="0" smtClean="0"/>
          </a:p>
        </p:txBody>
      </p:sp>
      <p:sp>
        <p:nvSpPr>
          <p:cNvPr id="291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0015007-26E6-4C40-B6C5-DAA81D33AFAD}" type="slidenum">
              <a:rPr lang="en-US" smtClean="0">
                <a:latin typeface="Arial" pitchFamily="34" charset="0"/>
                <a:cs typeface="Arial" pitchFamily="34" charset="0"/>
              </a:rPr>
              <a:pPr/>
              <a:t>47</a:t>
            </a:fld>
            <a:endParaRPr lang="en-US" dirty="0" smtClean="0">
              <a:latin typeface="Arial" pitchFamily="34" charset="0"/>
              <a:cs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bwMode="auto">
          <a:noFill/>
          <a:ln>
            <a:solidFill>
              <a:srgbClr val="000000"/>
            </a:solidFill>
            <a:miter lim="800000"/>
            <a:headEnd/>
            <a:tailEnd/>
          </a:ln>
        </p:spPr>
      </p:sp>
      <p:sp>
        <p:nvSpPr>
          <p:cNvPr id="291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i="1" baseline="0" dirty="0" smtClean="0"/>
          </a:p>
          <a:p>
            <a:endParaRPr lang="en-US" i="1" dirty="0" smtClean="0"/>
          </a:p>
        </p:txBody>
      </p:sp>
      <p:sp>
        <p:nvSpPr>
          <p:cNvPr id="291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0015007-26E6-4C40-B6C5-DAA81D33AFAD}" type="slidenum">
              <a:rPr lang="en-US" smtClean="0">
                <a:latin typeface="Arial" pitchFamily="34" charset="0"/>
                <a:cs typeface="Arial" pitchFamily="34" charset="0"/>
              </a:rPr>
              <a:pPr/>
              <a:t>48</a:t>
            </a:fld>
            <a:endParaRPr lang="en-US" dirty="0" smtClean="0">
              <a:latin typeface="Arial" pitchFamily="34" charset="0"/>
              <a:cs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bwMode="auto">
          <a:noFill/>
          <a:ln>
            <a:solidFill>
              <a:srgbClr val="000000"/>
            </a:solidFill>
            <a:miter lim="800000"/>
            <a:headEnd/>
            <a:tailEnd/>
          </a:ln>
        </p:spPr>
      </p:sp>
      <p:sp>
        <p:nvSpPr>
          <p:cNvPr id="291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i="1" baseline="0" dirty="0" smtClean="0"/>
          </a:p>
          <a:p>
            <a:endParaRPr lang="en-US" i="1" dirty="0" smtClean="0"/>
          </a:p>
        </p:txBody>
      </p:sp>
      <p:sp>
        <p:nvSpPr>
          <p:cNvPr id="291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0015007-26E6-4C40-B6C5-DAA81D33AFAD}" type="slidenum">
              <a:rPr lang="en-US" smtClean="0">
                <a:latin typeface="Arial" pitchFamily="34" charset="0"/>
                <a:cs typeface="Arial" pitchFamily="34" charset="0"/>
              </a:rPr>
              <a:pPr/>
              <a:t>49</a:t>
            </a:fld>
            <a:endParaRPr lang="en-US" dirty="0" smtClean="0">
              <a:latin typeface="Arial" pitchFamily="34" charset="0"/>
              <a:cs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t>HTC Proprietary and Confidential</a:t>
            </a:r>
            <a:endParaRPr lang="en-US" dirty="0"/>
          </a:p>
        </p:txBody>
      </p:sp>
      <p:sp>
        <p:nvSpPr>
          <p:cNvPr id="5" name="Slide Number Placeholder 4"/>
          <p:cNvSpPr>
            <a:spLocks noGrp="1"/>
          </p:cNvSpPr>
          <p:nvPr>
            <p:ph type="sldNum" sz="quarter" idx="11"/>
          </p:nvPr>
        </p:nvSpPr>
        <p:spPr/>
        <p:txBody>
          <a:bodyPr/>
          <a:lstStyle/>
          <a:p>
            <a:fld id="{9EDC7940-4921-4041-8461-48F7BA305523}" type="slidenum">
              <a:rPr lang="en-US" smtClean="0"/>
              <a:pPr/>
              <a:t>5</a:t>
            </a:fld>
            <a:endParaRPr lang="en-US" dirty="0"/>
          </a:p>
        </p:txBody>
      </p:sp>
    </p:spTree>
    <p:extLst>
      <p:ext uri="{BB962C8B-B14F-4D97-AF65-F5344CB8AC3E}">
        <p14:creationId xmlns:p14="http://schemas.microsoft.com/office/powerpoint/2010/main" val="30532278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t>HTC Proprietary and Confidential</a:t>
            </a:r>
            <a:endParaRPr lang="en-US" dirty="0"/>
          </a:p>
        </p:txBody>
      </p:sp>
      <p:sp>
        <p:nvSpPr>
          <p:cNvPr id="5" name="Slide Number Placeholder 4"/>
          <p:cNvSpPr>
            <a:spLocks noGrp="1"/>
          </p:cNvSpPr>
          <p:nvPr>
            <p:ph type="sldNum" sz="quarter" idx="11"/>
          </p:nvPr>
        </p:nvSpPr>
        <p:spPr/>
        <p:txBody>
          <a:bodyPr/>
          <a:lstStyle/>
          <a:p>
            <a:fld id="{9EDC7940-4921-4041-8461-48F7BA305523}" type="slidenum">
              <a:rPr lang="en-US" smtClean="0"/>
              <a:pPr/>
              <a:t>50</a:t>
            </a:fld>
            <a:endParaRPr lang="en-US" dirty="0"/>
          </a:p>
        </p:txBody>
      </p:sp>
    </p:spTree>
    <p:extLst>
      <p:ext uri="{BB962C8B-B14F-4D97-AF65-F5344CB8AC3E}">
        <p14:creationId xmlns:p14="http://schemas.microsoft.com/office/powerpoint/2010/main" val="22560716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bwMode="auto">
          <a:noFill/>
          <a:ln>
            <a:solidFill>
              <a:srgbClr val="000000"/>
            </a:solidFill>
            <a:miter lim="800000"/>
            <a:headEnd/>
            <a:tailEnd/>
          </a:ln>
        </p:spPr>
      </p:sp>
      <p:sp>
        <p:nvSpPr>
          <p:cNvPr id="291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291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0015007-26E6-4C40-B6C5-DAA81D33AFAD}" type="slidenum">
              <a:rPr lang="en-US" smtClean="0">
                <a:solidFill>
                  <a:prstClr val="black"/>
                </a:solidFill>
                <a:latin typeface="Arial" pitchFamily="34" charset="0"/>
                <a:cs typeface="Arial" pitchFamily="34" charset="0"/>
              </a:rPr>
              <a:pPr/>
              <a:t>51</a:t>
            </a:fld>
            <a:endParaRPr lang="en-US" dirty="0" smtClean="0">
              <a:solidFill>
                <a:prstClr val="black"/>
              </a:solidFill>
              <a:latin typeface="Arial" pitchFamily="34" charset="0"/>
              <a:cs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bwMode="auto">
          <a:noFill/>
          <a:ln>
            <a:solidFill>
              <a:srgbClr val="000000"/>
            </a:solidFill>
            <a:miter lim="800000"/>
            <a:headEnd/>
            <a:tailEnd/>
          </a:ln>
        </p:spPr>
      </p:sp>
      <p:sp>
        <p:nvSpPr>
          <p:cNvPr id="291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i="1" dirty="0" smtClean="0"/>
          </a:p>
        </p:txBody>
      </p:sp>
      <p:sp>
        <p:nvSpPr>
          <p:cNvPr id="291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0015007-26E6-4C40-B6C5-DAA81D33AFAD}" type="slidenum">
              <a:rPr lang="en-US" smtClean="0">
                <a:solidFill>
                  <a:prstClr val="black"/>
                </a:solidFill>
                <a:latin typeface="Arial" pitchFamily="34" charset="0"/>
                <a:cs typeface="Arial" pitchFamily="34" charset="0"/>
              </a:rPr>
              <a:pPr/>
              <a:t>52</a:t>
            </a:fld>
            <a:endParaRPr lang="en-US" dirty="0" smtClean="0">
              <a:solidFill>
                <a:prstClr val="black"/>
              </a:solidFill>
              <a:latin typeface="Arial" pitchFamily="34" charset="0"/>
              <a:cs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bwMode="auto">
          <a:noFill/>
          <a:ln>
            <a:solidFill>
              <a:srgbClr val="000000"/>
            </a:solidFill>
            <a:miter lim="800000"/>
            <a:headEnd/>
            <a:tailEnd/>
          </a:ln>
        </p:spPr>
      </p:sp>
      <p:sp>
        <p:nvSpPr>
          <p:cNvPr id="291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i="1" dirty="0" smtClean="0"/>
          </a:p>
        </p:txBody>
      </p:sp>
      <p:sp>
        <p:nvSpPr>
          <p:cNvPr id="291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0015007-26E6-4C40-B6C5-DAA81D33AFAD}" type="slidenum">
              <a:rPr lang="en-US" smtClean="0">
                <a:solidFill>
                  <a:prstClr val="black"/>
                </a:solidFill>
                <a:latin typeface="Arial" pitchFamily="34" charset="0"/>
                <a:cs typeface="Arial" pitchFamily="34" charset="0"/>
              </a:rPr>
              <a:pPr/>
              <a:t>53</a:t>
            </a:fld>
            <a:endParaRPr lang="en-US" dirty="0" smtClean="0">
              <a:solidFill>
                <a:prstClr val="black"/>
              </a:solidFill>
              <a:latin typeface="Arial" pitchFamily="34" charset="0"/>
              <a:cs typeface="Arial"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bwMode="auto">
          <a:noFill/>
          <a:ln>
            <a:solidFill>
              <a:srgbClr val="000000"/>
            </a:solidFill>
            <a:miter lim="800000"/>
            <a:headEnd/>
            <a:tailEnd/>
          </a:ln>
        </p:spPr>
      </p:sp>
      <p:sp>
        <p:nvSpPr>
          <p:cNvPr id="291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i="1" dirty="0" smtClean="0"/>
          </a:p>
        </p:txBody>
      </p:sp>
      <p:sp>
        <p:nvSpPr>
          <p:cNvPr id="291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0015007-26E6-4C40-B6C5-DAA81D33AFAD}" type="slidenum">
              <a:rPr lang="en-US" smtClean="0">
                <a:solidFill>
                  <a:prstClr val="black"/>
                </a:solidFill>
                <a:latin typeface="Arial" pitchFamily="34" charset="0"/>
                <a:cs typeface="Arial" pitchFamily="34" charset="0"/>
              </a:rPr>
              <a:pPr/>
              <a:t>54</a:t>
            </a:fld>
            <a:endParaRPr lang="en-US" dirty="0" smtClean="0">
              <a:solidFill>
                <a:prstClr val="black"/>
              </a:solidFill>
              <a:latin typeface="Arial" pitchFamily="34" charset="0"/>
              <a:cs typeface="Arial"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bwMode="auto">
          <a:noFill/>
          <a:ln>
            <a:solidFill>
              <a:srgbClr val="000000"/>
            </a:solidFill>
            <a:miter lim="800000"/>
            <a:headEnd/>
            <a:tailEnd/>
          </a:ln>
        </p:spPr>
      </p:sp>
      <p:sp>
        <p:nvSpPr>
          <p:cNvPr id="291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i="1" dirty="0" smtClean="0"/>
          </a:p>
        </p:txBody>
      </p:sp>
      <p:sp>
        <p:nvSpPr>
          <p:cNvPr id="291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0015007-26E6-4C40-B6C5-DAA81D33AFAD}" type="slidenum">
              <a:rPr lang="en-US" smtClean="0">
                <a:solidFill>
                  <a:prstClr val="black"/>
                </a:solidFill>
                <a:latin typeface="Arial" pitchFamily="34" charset="0"/>
                <a:cs typeface="Arial" pitchFamily="34" charset="0"/>
              </a:rPr>
              <a:pPr/>
              <a:t>55</a:t>
            </a:fld>
            <a:endParaRPr lang="en-US" dirty="0" smtClean="0">
              <a:solidFill>
                <a:prstClr val="black"/>
              </a:solidFill>
              <a:latin typeface="Arial" pitchFamily="34" charset="0"/>
              <a:cs typeface="Arial"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t>HTC Proprietary and Confidential</a:t>
            </a:r>
            <a:endParaRPr lang="en-US" dirty="0"/>
          </a:p>
        </p:txBody>
      </p:sp>
      <p:sp>
        <p:nvSpPr>
          <p:cNvPr id="5" name="Slide Number Placeholder 4"/>
          <p:cNvSpPr>
            <a:spLocks noGrp="1"/>
          </p:cNvSpPr>
          <p:nvPr>
            <p:ph type="sldNum" sz="quarter" idx="11"/>
          </p:nvPr>
        </p:nvSpPr>
        <p:spPr/>
        <p:txBody>
          <a:bodyPr/>
          <a:lstStyle/>
          <a:p>
            <a:fld id="{9EDC7940-4921-4041-8461-48F7BA305523}" type="slidenum">
              <a:rPr lang="en-US" smtClean="0"/>
              <a:pPr/>
              <a:t>56</a:t>
            </a:fld>
            <a:endParaRPr lang="en-US" dirty="0"/>
          </a:p>
        </p:txBody>
      </p:sp>
    </p:spTree>
    <p:extLst>
      <p:ext uri="{BB962C8B-B14F-4D97-AF65-F5344CB8AC3E}">
        <p14:creationId xmlns:p14="http://schemas.microsoft.com/office/powerpoint/2010/main" val="33372134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bwMode="auto">
          <a:noFill/>
          <a:ln>
            <a:solidFill>
              <a:srgbClr val="000000"/>
            </a:solidFill>
            <a:miter lim="800000"/>
            <a:headEnd/>
            <a:tailEnd/>
          </a:ln>
        </p:spPr>
      </p:sp>
      <p:sp>
        <p:nvSpPr>
          <p:cNvPr id="291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i="1" dirty="0" smtClean="0"/>
          </a:p>
        </p:txBody>
      </p:sp>
      <p:sp>
        <p:nvSpPr>
          <p:cNvPr id="291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0015007-26E6-4C40-B6C5-DAA81D33AFAD}" type="slidenum">
              <a:rPr lang="en-US" smtClean="0">
                <a:solidFill>
                  <a:prstClr val="black"/>
                </a:solidFill>
                <a:latin typeface="Arial" pitchFamily="34" charset="0"/>
                <a:cs typeface="Arial" pitchFamily="34" charset="0"/>
              </a:rPr>
              <a:pPr/>
              <a:t>57</a:t>
            </a:fld>
            <a:endParaRPr lang="en-US" dirty="0" smtClean="0">
              <a:solidFill>
                <a:prstClr val="black"/>
              </a:solidFill>
              <a:latin typeface="Arial" pitchFamily="34" charset="0"/>
              <a:cs typeface="Arial"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t>HTC Proprietary and Confidential</a:t>
            </a:r>
            <a:endParaRPr lang="en-US" dirty="0"/>
          </a:p>
        </p:txBody>
      </p:sp>
      <p:sp>
        <p:nvSpPr>
          <p:cNvPr id="5" name="Slide Number Placeholder 4"/>
          <p:cNvSpPr>
            <a:spLocks noGrp="1"/>
          </p:cNvSpPr>
          <p:nvPr>
            <p:ph type="sldNum" sz="quarter" idx="11"/>
          </p:nvPr>
        </p:nvSpPr>
        <p:spPr/>
        <p:txBody>
          <a:bodyPr/>
          <a:lstStyle/>
          <a:p>
            <a:fld id="{9EDC7940-4921-4041-8461-48F7BA305523}" type="slidenum">
              <a:rPr lang="en-US" smtClean="0"/>
              <a:pPr/>
              <a:t>58</a:t>
            </a:fld>
            <a:endParaRPr lang="en-US" dirty="0"/>
          </a:p>
        </p:txBody>
      </p:sp>
    </p:spTree>
    <p:extLst>
      <p:ext uri="{BB962C8B-B14F-4D97-AF65-F5344CB8AC3E}">
        <p14:creationId xmlns:p14="http://schemas.microsoft.com/office/powerpoint/2010/main" val="13735366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t>HTC Proprietary and Confidential</a:t>
            </a:r>
            <a:endParaRPr lang="en-US" dirty="0"/>
          </a:p>
        </p:txBody>
      </p:sp>
      <p:sp>
        <p:nvSpPr>
          <p:cNvPr id="5" name="Slide Number Placeholder 4"/>
          <p:cNvSpPr>
            <a:spLocks noGrp="1"/>
          </p:cNvSpPr>
          <p:nvPr>
            <p:ph type="sldNum" sz="quarter" idx="11"/>
          </p:nvPr>
        </p:nvSpPr>
        <p:spPr/>
        <p:txBody>
          <a:bodyPr/>
          <a:lstStyle/>
          <a:p>
            <a:fld id="{9EDC7940-4921-4041-8461-48F7BA305523}" type="slidenum">
              <a:rPr lang="en-US" smtClean="0"/>
              <a:pPr/>
              <a:t>59</a:t>
            </a:fld>
            <a:endParaRPr lang="en-US" dirty="0"/>
          </a:p>
        </p:txBody>
      </p:sp>
    </p:spTree>
    <p:extLst>
      <p:ext uri="{BB962C8B-B14F-4D97-AF65-F5344CB8AC3E}">
        <p14:creationId xmlns:p14="http://schemas.microsoft.com/office/powerpoint/2010/main" val="1373536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t>HTC Proprietary and Confidential</a:t>
            </a:r>
            <a:endParaRPr lang="en-US" dirty="0"/>
          </a:p>
        </p:txBody>
      </p:sp>
      <p:sp>
        <p:nvSpPr>
          <p:cNvPr id="5" name="Slide Number Placeholder 4"/>
          <p:cNvSpPr>
            <a:spLocks noGrp="1"/>
          </p:cNvSpPr>
          <p:nvPr>
            <p:ph type="sldNum" sz="quarter" idx="11"/>
          </p:nvPr>
        </p:nvSpPr>
        <p:spPr/>
        <p:txBody>
          <a:bodyPr/>
          <a:lstStyle/>
          <a:p>
            <a:fld id="{9EDC7940-4921-4041-8461-48F7BA305523}" type="slidenum">
              <a:rPr lang="en-US" smtClean="0"/>
              <a:pPr/>
              <a:t>6</a:t>
            </a:fld>
            <a:endParaRPr lang="en-US" dirty="0"/>
          </a:p>
        </p:txBody>
      </p:sp>
    </p:spTree>
    <p:extLst>
      <p:ext uri="{BB962C8B-B14F-4D97-AF65-F5344CB8AC3E}">
        <p14:creationId xmlns:p14="http://schemas.microsoft.com/office/powerpoint/2010/main" val="30532278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35967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t>HTC Proprietary and Confidential</a:t>
            </a:r>
            <a:endParaRPr lang="en-US" dirty="0"/>
          </a:p>
        </p:txBody>
      </p:sp>
      <p:sp>
        <p:nvSpPr>
          <p:cNvPr id="5" name="Slide Number Placeholder 4"/>
          <p:cNvSpPr>
            <a:spLocks noGrp="1"/>
          </p:cNvSpPr>
          <p:nvPr>
            <p:ph type="sldNum" sz="quarter" idx="11"/>
          </p:nvPr>
        </p:nvSpPr>
        <p:spPr/>
        <p:txBody>
          <a:bodyPr/>
          <a:lstStyle/>
          <a:p>
            <a:fld id="{9EDC7940-4921-4041-8461-48F7BA305523}" type="slidenum">
              <a:rPr lang="en-US" smtClean="0"/>
              <a:pPr/>
              <a:t>61</a:t>
            </a:fld>
            <a:endParaRPr lang="en-US" dirty="0"/>
          </a:p>
        </p:txBody>
      </p:sp>
    </p:spTree>
    <p:extLst>
      <p:ext uri="{BB962C8B-B14F-4D97-AF65-F5344CB8AC3E}">
        <p14:creationId xmlns:p14="http://schemas.microsoft.com/office/powerpoint/2010/main" val="33372134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t>HTC Proprietary and Confidential</a:t>
            </a:r>
            <a:endParaRPr lang="en-US" dirty="0"/>
          </a:p>
        </p:txBody>
      </p:sp>
      <p:sp>
        <p:nvSpPr>
          <p:cNvPr id="5" name="Slide Number Placeholder 4"/>
          <p:cNvSpPr>
            <a:spLocks noGrp="1"/>
          </p:cNvSpPr>
          <p:nvPr>
            <p:ph type="sldNum" sz="quarter" idx="11"/>
          </p:nvPr>
        </p:nvSpPr>
        <p:spPr/>
        <p:txBody>
          <a:bodyPr/>
          <a:lstStyle/>
          <a:p>
            <a:fld id="{9EDC7940-4921-4041-8461-48F7BA305523}" type="slidenum">
              <a:rPr lang="en-US" smtClean="0"/>
              <a:pPr/>
              <a:t>62</a:t>
            </a:fld>
            <a:endParaRPr lang="en-US" dirty="0"/>
          </a:p>
        </p:txBody>
      </p:sp>
    </p:spTree>
    <p:extLst>
      <p:ext uri="{BB962C8B-B14F-4D97-AF65-F5344CB8AC3E}">
        <p14:creationId xmlns:p14="http://schemas.microsoft.com/office/powerpoint/2010/main" val="333721346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t>HTC Proprietary and Confidential</a:t>
            </a:r>
            <a:endParaRPr lang="en-US" dirty="0"/>
          </a:p>
        </p:txBody>
      </p:sp>
      <p:sp>
        <p:nvSpPr>
          <p:cNvPr id="5" name="Slide Number Placeholder 4"/>
          <p:cNvSpPr>
            <a:spLocks noGrp="1"/>
          </p:cNvSpPr>
          <p:nvPr>
            <p:ph type="sldNum" sz="quarter" idx="11"/>
          </p:nvPr>
        </p:nvSpPr>
        <p:spPr/>
        <p:txBody>
          <a:bodyPr/>
          <a:lstStyle/>
          <a:p>
            <a:fld id="{9EDC7940-4921-4041-8461-48F7BA305523}" type="slidenum">
              <a:rPr lang="en-US" smtClean="0"/>
              <a:pPr/>
              <a:t>63</a:t>
            </a:fld>
            <a:endParaRPr lang="en-US" dirty="0"/>
          </a:p>
        </p:txBody>
      </p:sp>
    </p:spTree>
    <p:extLst>
      <p:ext uri="{BB962C8B-B14F-4D97-AF65-F5344CB8AC3E}">
        <p14:creationId xmlns:p14="http://schemas.microsoft.com/office/powerpoint/2010/main" val="282143669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bwMode="auto">
          <a:noFill/>
          <a:ln>
            <a:solidFill>
              <a:srgbClr val="000000"/>
            </a:solidFill>
            <a:miter lim="800000"/>
            <a:headEnd/>
            <a:tailEnd/>
          </a:ln>
        </p:spPr>
      </p:sp>
      <p:sp>
        <p:nvSpPr>
          <p:cNvPr id="29184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i="1" dirty="0" smtClean="0"/>
              <a:t>Certified Non stock (not in T-Mobile’s inventory)</a:t>
            </a:r>
          </a:p>
          <a:p>
            <a:endParaRPr lang="en-US" i="1" dirty="0" smtClean="0"/>
          </a:p>
          <a:p>
            <a:r>
              <a:rPr lang="en-US" sz="1000" b="1" kern="1200" dirty="0" smtClean="0">
                <a:solidFill>
                  <a:schemeClr val="tx1"/>
                </a:solidFill>
                <a:effectLst/>
                <a:latin typeface="Arial" charset="0"/>
                <a:ea typeface="Geneva" pitchFamily="33" charset="-128"/>
                <a:cs typeface="Geneva" pitchFamily="-105" charset="-128"/>
              </a:rPr>
              <a:t>direct all questions and or concerns about Flyer being non stock to Justin </a:t>
            </a:r>
            <a:r>
              <a:rPr lang="en-US" sz="1000" b="1" kern="1200" dirty="0" err="1" smtClean="0">
                <a:solidFill>
                  <a:schemeClr val="tx1"/>
                </a:solidFill>
                <a:effectLst/>
                <a:latin typeface="Arial" charset="0"/>
                <a:ea typeface="Geneva" pitchFamily="33" charset="-128"/>
                <a:cs typeface="Geneva" pitchFamily="-105" charset="-128"/>
              </a:rPr>
              <a:t>Tacy</a:t>
            </a:r>
            <a:r>
              <a:rPr lang="en-US" sz="1000" b="1" kern="1200" dirty="0" smtClean="0">
                <a:solidFill>
                  <a:schemeClr val="tx1"/>
                </a:solidFill>
                <a:effectLst/>
                <a:latin typeface="Arial" charset="0"/>
                <a:ea typeface="Geneva" pitchFamily="33" charset="-128"/>
                <a:cs typeface="Geneva" pitchFamily="-105" charset="-128"/>
              </a:rPr>
              <a:t>.  (Especially if they have concerns over how being non stock will impact their customers.)</a:t>
            </a:r>
            <a:endParaRPr lang="en-US" i="1" dirty="0" smtClean="0"/>
          </a:p>
        </p:txBody>
      </p:sp>
      <p:sp>
        <p:nvSpPr>
          <p:cNvPr id="291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0015007-26E6-4C40-B6C5-DAA81D33AFAD}" type="slidenum">
              <a:rPr lang="en-US" smtClean="0">
                <a:latin typeface="Arial" pitchFamily="34" charset="0"/>
                <a:cs typeface="Arial" pitchFamily="34" charset="0"/>
              </a:rPr>
              <a:pPr/>
              <a:t>64</a:t>
            </a:fld>
            <a:endParaRPr lang="en-US" dirty="0" smtClean="0">
              <a:latin typeface="Arial" pitchFamily="34" charset="0"/>
              <a:cs typeface="Arial"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F7076A8-8F35-40CC-B49A-BE13470F75A3}" type="slidenum">
              <a:rPr lang="en-US" smtClean="0">
                <a:solidFill>
                  <a:prstClr val="black"/>
                </a:solidFill>
              </a:rPr>
              <a:pPr>
                <a:defRPr/>
              </a:pPr>
              <a:t>65</a:t>
            </a:fld>
            <a:endParaRPr lang="en-US" dirty="0">
              <a:solidFill>
                <a:prstClr val="black"/>
              </a:solidFill>
            </a:endParaRPr>
          </a:p>
        </p:txBody>
      </p:sp>
    </p:spTree>
    <p:extLst>
      <p:ext uri="{BB962C8B-B14F-4D97-AF65-F5344CB8AC3E}">
        <p14:creationId xmlns:p14="http://schemas.microsoft.com/office/powerpoint/2010/main" val="365757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t>HTC Proprietary and Confidential</a:t>
            </a:r>
            <a:endParaRPr lang="en-US" dirty="0"/>
          </a:p>
        </p:txBody>
      </p:sp>
      <p:sp>
        <p:nvSpPr>
          <p:cNvPr id="5" name="Slide Number Placeholder 4"/>
          <p:cNvSpPr>
            <a:spLocks noGrp="1"/>
          </p:cNvSpPr>
          <p:nvPr>
            <p:ph type="sldNum" sz="quarter" idx="11"/>
          </p:nvPr>
        </p:nvSpPr>
        <p:spPr/>
        <p:txBody>
          <a:bodyPr/>
          <a:lstStyle/>
          <a:p>
            <a:fld id="{9EDC7940-4921-4041-8461-48F7BA305523}" type="slidenum">
              <a:rPr lang="en-US" smtClean="0"/>
              <a:pPr/>
              <a:t>7</a:t>
            </a:fld>
            <a:endParaRPr lang="en-US" dirty="0"/>
          </a:p>
        </p:txBody>
      </p:sp>
    </p:spTree>
    <p:extLst>
      <p:ext uri="{BB962C8B-B14F-4D97-AF65-F5344CB8AC3E}">
        <p14:creationId xmlns:p14="http://schemas.microsoft.com/office/powerpoint/2010/main" val="3053227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bwMode="auto">
          <a:noFill/>
          <a:ln>
            <a:solidFill>
              <a:srgbClr val="000000"/>
            </a:solidFill>
            <a:miter lim="800000"/>
            <a:headEnd/>
            <a:tailEnd/>
          </a:ln>
        </p:spPr>
      </p:sp>
      <p:sp>
        <p:nvSpPr>
          <p:cNvPr id="291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291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0015007-26E6-4C40-B6C5-DAA81D33AFAD}" type="slidenum">
              <a:rPr lang="en-US" smtClean="0">
                <a:latin typeface="Arial" pitchFamily="34" charset="0"/>
                <a:cs typeface="Arial" pitchFamily="34" charset="0"/>
              </a:rPr>
              <a:pPr/>
              <a:t>8</a:t>
            </a:fld>
            <a:endParaRPr lang="en-US" dirty="0" smtClean="0">
              <a:latin typeface="Arial" pitchFamily="34" charset="0"/>
              <a:cs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p:spPr>
        <p:txBody>
          <a:bodyPr/>
          <a:lstStyle/>
          <a:p>
            <a:r>
              <a:rPr lang="en-US" dirty="0" smtClean="0">
                <a:latin typeface="Arial" pitchFamily="34" charset="0"/>
                <a:ea typeface="Geneva"/>
                <a:cs typeface="Geneva"/>
              </a:rPr>
              <a:t>Features to add</a:t>
            </a:r>
          </a:p>
          <a:p>
            <a:endParaRPr lang="en-US" dirty="0" smtClean="0">
              <a:latin typeface="Arial" pitchFamily="34" charset="0"/>
              <a:ea typeface="Geneva"/>
              <a:cs typeface="Geneva"/>
            </a:endParaRPr>
          </a:p>
          <a:p>
            <a:r>
              <a:rPr lang="en-US" dirty="0" smtClean="0">
                <a:latin typeface="Arial" pitchFamily="34" charset="0"/>
                <a:ea typeface="Geneva"/>
                <a:cs typeface="Geneva"/>
              </a:rPr>
              <a:t>Wifi sharing</a:t>
            </a:r>
          </a:p>
          <a:p>
            <a:r>
              <a:rPr lang="en-US" dirty="0" smtClean="0">
                <a:latin typeface="Arial" pitchFamily="34" charset="0"/>
                <a:ea typeface="Geneva"/>
                <a:cs typeface="Geneva"/>
              </a:rPr>
              <a:t>Internet calling</a:t>
            </a:r>
          </a:p>
          <a:p>
            <a:r>
              <a:rPr lang="en-US" dirty="0" smtClean="0">
                <a:latin typeface="Arial" pitchFamily="34" charset="0"/>
                <a:ea typeface="Geneva"/>
                <a:cs typeface="Geneva"/>
              </a:rPr>
              <a:t>HTC Sync</a:t>
            </a:r>
          </a:p>
          <a:p>
            <a:endParaRPr lang="en-US" dirty="0" smtClean="0">
              <a:latin typeface="Arial" pitchFamily="34" charset="0"/>
              <a:ea typeface="Geneva"/>
              <a:cs typeface="Geneva"/>
            </a:endParaRPr>
          </a:p>
        </p:txBody>
      </p:sp>
      <p:sp>
        <p:nvSpPr>
          <p:cNvPr id="604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F246A35-3797-438D-906C-B7AE82544F7B}" type="slidenum">
              <a:rPr lang="en-US" smtClean="0">
                <a:latin typeface="Arial" pitchFamily="34" charset="0"/>
                <a:ea typeface="ヒラギノ角ゴ ProN W3"/>
                <a:cs typeface="ヒラギノ角ゴ ProN W3"/>
                <a:sym typeface="Arial" pitchFamily="34" charset="0"/>
              </a:rPr>
              <a:pPr/>
              <a:t>9</a:t>
            </a:fld>
            <a:endParaRPr lang="en-US" dirty="0" smtClean="0">
              <a:latin typeface="Arial" pitchFamily="34" charset="0"/>
              <a:ea typeface="ヒラギノ角ゴ ProN W3"/>
              <a:cs typeface="ヒラギノ角ゴ ProN W3"/>
              <a:sym typeface="Arial" pitchFamily="34" charset="0"/>
            </a:endParaRPr>
          </a:p>
        </p:txBody>
      </p:sp>
      <p:sp>
        <p:nvSpPr>
          <p:cNvPr id="60421" name="Footer Placeholder 4"/>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r>
              <a:rPr lang="en-US" dirty="0" smtClean="0">
                <a:latin typeface="Arial" pitchFamily="34" charset="0"/>
                <a:ea typeface="ヒラギノ角ゴ ProN W3"/>
                <a:cs typeface="ヒラギノ角ゴ ProN W3"/>
                <a:sym typeface="Arial" pitchFamily="34" charset="0"/>
              </a:rPr>
              <a:t>HTC Proprietary and Confidential</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ortrait">
    <p:spTree>
      <p:nvGrpSpPr>
        <p:cNvPr id="1" name=""/>
        <p:cNvGrpSpPr/>
        <p:nvPr/>
      </p:nvGrpSpPr>
      <p:grpSpPr>
        <a:xfrm>
          <a:off x="0" y="0"/>
          <a:ext cx="0" cy="0"/>
          <a:chOff x="0" y="0"/>
          <a:chExt cx="0" cy="0"/>
        </a:xfrm>
      </p:grpSpPr>
      <p:sp>
        <p:nvSpPr>
          <p:cNvPr id="15" name="Text Placeholder 5"/>
          <p:cNvSpPr>
            <a:spLocks noGrp="1"/>
          </p:cNvSpPr>
          <p:nvPr>
            <p:ph type="body" sz="quarter" idx="15"/>
          </p:nvPr>
        </p:nvSpPr>
        <p:spPr>
          <a:xfrm>
            <a:off x="6299200" y="2898322"/>
            <a:ext cx="2400300" cy="2286000"/>
          </a:xfrm>
        </p:spPr>
        <p:txBody>
          <a:bodyPr lIns="0" rIns="0" anchor="t"/>
          <a:lstStyle>
            <a:lvl1pPr marL="0" indent="0" algn="l" rtl="0" eaLnBrk="1" fontAlgn="base" hangingPunct="1">
              <a:lnSpc>
                <a:spcPct val="120000"/>
              </a:lnSpc>
              <a:spcBef>
                <a:spcPts val="1200"/>
              </a:spcBef>
              <a:spcAft>
                <a:spcPts val="0"/>
              </a:spcAft>
              <a:buFontTx/>
              <a:buNone/>
              <a:defRPr lang="en-US" sz="1600" b="1" dirty="0" smtClean="0">
                <a:solidFill>
                  <a:schemeClr val="tx2"/>
                </a:solidFill>
                <a:latin typeface="+mj-lt"/>
                <a:ea typeface="+mn-ea"/>
                <a:cs typeface="+mn-cs"/>
              </a:defRPr>
            </a:lvl1pPr>
            <a:lvl2pPr marL="0" indent="0">
              <a:lnSpc>
                <a:spcPct val="120000"/>
              </a:lnSpc>
              <a:spcBef>
                <a:spcPts val="0"/>
              </a:spcBef>
              <a:spcAft>
                <a:spcPts val="600"/>
              </a:spcAft>
              <a:buFont typeface="Arial" pitchFamily="34" charset="0"/>
              <a:buNone/>
              <a:defRPr lang="en-US" sz="1400" b="0" spc="-30" dirty="0" smtClean="0">
                <a:solidFill>
                  <a:schemeClr val="tx2"/>
                </a:solidFill>
                <a:latin typeface="+mj-lt"/>
                <a:ea typeface="+mj-ea"/>
                <a:cs typeface="Gotham Book" pitchFamily="50" charset="0"/>
                <a:sym typeface="Arial" charset="0"/>
              </a:defRPr>
            </a:lvl2pPr>
            <a:lvl3pPr marL="112713" indent="-112713">
              <a:lnSpc>
                <a:spcPct val="120000"/>
              </a:lnSpc>
              <a:spcAft>
                <a:spcPts val="600"/>
              </a:spcAft>
              <a:tabLst/>
              <a:defRPr sz="1400" b="0">
                <a:solidFill>
                  <a:schemeClr val="tx2"/>
                </a:solidFill>
                <a:latin typeface="+mj-lt"/>
                <a:cs typeface="Gotham Book" pitchFamily="50" charset="0"/>
              </a:defRPr>
            </a:lvl3pPr>
            <a:lvl4pPr marL="461963" indent="-122238">
              <a:lnSpc>
                <a:spcPct val="120000"/>
              </a:lnSpc>
              <a:tabLst/>
              <a:defRPr sz="1050" b="0">
                <a:solidFill>
                  <a:schemeClr val="tx2"/>
                </a:solidFill>
                <a:latin typeface="+mj-lt"/>
                <a:cs typeface="Gotham Book" pitchFamily="50" charset="0"/>
              </a:defRPr>
            </a:lvl4pPr>
            <a:lvl5pPr marL="574675" indent="-112713">
              <a:lnSpc>
                <a:spcPct val="120000"/>
              </a:lnSpc>
              <a:tabLst/>
              <a:defRPr sz="1050" b="0">
                <a:solidFill>
                  <a:schemeClr val="tx2"/>
                </a:solidFill>
                <a:latin typeface="+mj-lt"/>
                <a:cs typeface="Gotham Book" pitchFamily="50" charset="0"/>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0" name="Date Placeholder 9"/>
          <p:cNvSpPr>
            <a:spLocks noGrp="1"/>
          </p:cNvSpPr>
          <p:nvPr>
            <p:ph type="dt" sz="half" idx="16"/>
          </p:nvPr>
        </p:nvSpPr>
        <p:spPr/>
        <p:txBody>
          <a:bodyPr/>
          <a:lstStyle/>
          <a:p>
            <a:fld id="{1B7BB56D-BBC2-43FA-94BF-244E29588A46}" type="datetime1">
              <a:rPr lang="en-US" smtClean="0"/>
              <a:pPr/>
              <a:t>6/6/2011</a:t>
            </a:fld>
            <a:endParaRPr lang="en-GB" dirty="0"/>
          </a:p>
        </p:txBody>
      </p:sp>
      <p:sp>
        <p:nvSpPr>
          <p:cNvPr id="11" name="Slide Number Placeholder 10"/>
          <p:cNvSpPr>
            <a:spLocks noGrp="1"/>
          </p:cNvSpPr>
          <p:nvPr>
            <p:ph type="sldNum" sz="quarter" idx="17"/>
          </p:nvPr>
        </p:nvSpPr>
        <p:spPr>
          <a:xfrm>
            <a:off x="457200" y="6412706"/>
            <a:ext cx="310896" cy="268288"/>
          </a:xfrm>
        </p:spPr>
        <p:txBody>
          <a:bodyPr/>
          <a:lstStyle/>
          <a:p>
            <a:fld id="{7F8573A4-9B77-7F4C-8530-2478178DAFBC}" type="slidenum">
              <a:rPr lang="en-GB" smtClean="0"/>
              <a:pPr/>
              <a:t>‹#›</a:t>
            </a:fld>
            <a:endParaRPr lang="en-GB" dirty="0"/>
          </a:p>
        </p:txBody>
      </p:sp>
      <p:sp>
        <p:nvSpPr>
          <p:cNvPr id="12" name="Footer Placeholder 11"/>
          <p:cNvSpPr>
            <a:spLocks noGrp="1"/>
          </p:cNvSpPr>
          <p:nvPr>
            <p:ph type="ftr" sz="quarter" idx="18"/>
          </p:nvPr>
        </p:nvSpPr>
        <p:spPr/>
        <p:txBody>
          <a:bodyPr/>
          <a:lstStyle/>
          <a:p>
            <a:pPr>
              <a:defRPr/>
            </a:pPr>
            <a:r>
              <a:rPr lang="en-GB" dirty="0" smtClean="0"/>
              <a:t>HTC Proprietary and Confidential  |  Display simulated and subject to change.</a:t>
            </a:r>
            <a:endParaRPr lang="en-GB" dirty="0"/>
          </a:p>
        </p:txBody>
      </p:sp>
      <p:sp>
        <p:nvSpPr>
          <p:cNvPr id="21" name="Title 20"/>
          <p:cNvSpPr>
            <a:spLocks noGrp="1"/>
          </p:cNvSpPr>
          <p:nvPr>
            <p:ph type="title"/>
          </p:nvPr>
        </p:nvSpPr>
        <p:spPr>
          <a:xfrm>
            <a:off x="431800" y="2870200"/>
            <a:ext cx="2406650" cy="1000125"/>
          </a:xfrm>
          <a:noFill/>
          <a:ln w="9525">
            <a:noFill/>
            <a:miter lim="800000"/>
            <a:headEnd/>
            <a:tailEnd/>
          </a:ln>
        </p:spPr>
        <p:txBody>
          <a:bodyPr vert="horz" wrap="square" lIns="0" tIns="45720" rIns="0" bIns="45720" numCol="1" anchor="t" anchorCtr="0" compatLnSpc="1">
            <a:prstTxWarp prst="textNoShape">
              <a:avLst/>
            </a:prstTxWarp>
          </a:bodyPr>
          <a:lstStyle>
            <a:lvl1pPr algn="ctr">
              <a:defRPr kumimoji="0" lang="en-US" sz="2400" b="0" i="0" u="none" strike="noStrike" kern="0" cap="none" spc="0" normalizeH="0" baseline="0" noProof="0" smtClean="0">
                <a:ln>
                  <a:noFill/>
                </a:ln>
                <a:solidFill>
                  <a:schemeClr val="bg1">
                    <a:lumMod val="10000"/>
                  </a:schemeClr>
                </a:solidFill>
                <a:effectLst/>
                <a:uLnTx/>
                <a:uFillTx/>
                <a:latin typeface="HTC Script"/>
                <a:ea typeface="Arial" pitchFamily="-105" charset="-52"/>
                <a:cs typeface="HTC Script"/>
                <a:sym typeface="Arial" pitchFamily="-105" charset="-52"/>
              </a:defRPr>
            </a:lvl1pPr>
          </a:lstStyle>
          <a:p>
            <a:pPr marL="6350" marR="0" lvl="0" indent="-6350" algn="r" defTabSz="914400" rtl="0" eaLnBrk="1" fontAlgn="base" latinLnBrk="0" hangingPunct="1">
              <a:lnSpc>
                <a:spcPct val="100000"/>
              </a:lnSpc>
              <a:spcBef>
                <a:spcPct val="20000"/>
              </a:spcBef>
              <a:spcAft>
                <a:spcPct val="40000"/>
              </a:spcAft>
              <a:buClrTx/>
              <a:buSzTx/>
              <a:buFontTx/>
              <a:buNone/>
              <a:tabLst/>
              <a:defRPr/>
            </a:pPr>
            <a:r>
              <a:rPr lang="en-US" dirty="0" smtClean="0"/>
              <a:t>Click to edit Master title style</a:t>
            </a:r>
            <a:endParaRPr lang="en-US" dirty="0"/>
          </a:p>
        </p:txBody>
      </p:sp>
      <p:pic>
        <p:nvPicPr>
          <p:cNvPr id="18" name="Picture 1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9401" y="225428"/>
            <a:ext cx="2654300" cy="663575"/>
          </a:xfrm>
          <a:prstGeom prst="rect">
            <a:avLst/>
          </a:prstGeom>
        </p:spPr>
      </p:pic>
    </p:spTree>
  </p:cSld>
  <p:clrMapOvr>
    <a:masterClrMapping/>
  </p:clrMapOvr>
  <p:transition spd="slow">
    <p:fade thruBlk="1"/>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750" y="0"/>
            <a:ext cx="8070850" cy="879475"/>
          </a:xfrm>
        </p:spPr>
        <p:txBody>
          <a:bodyPr/>
          <a:lstStyle/>
          <a:p>
            <a:r>
              <a:rPr lang="en-US" smtClean="0"/>
              <a:t>Click to edit Master title style</a:t>
            </a:r>
            <a:endParaRPr lang="en-US"/>
          </a:p>
        </p:txBody>
      </p:sp>
      <p:sp>
        <p:nvSpPr>
          <p:cNvPr id="3" name="Content Placeholder 2"/>
          <p:cNvSpPr>
            <a:spLocks noGrp="1"/>
          </p:cNvSpPr>
          <p:nvPr>
            <p:ph idx="1"/>
          </p:nvPr>
        </p:nvSpPr>
        <p:spPr>
          <a:xfrm>
            <a:off x="539750" y="914401"/>
            <a:ext cx="8070850" cy="5257800"/>
          </a:xfrm>
        </p:spPr>
        <p:txBody>
          <a:bodyPr/>
          <a:lstStyle>
            <a:lvl1pPr>
              <a:defRPr sz="36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97021682"/>
      </p:ext>
    </p:extLst>
  </p:cSld>
  <p:clrMapOvr>
    <a:masterClrMapping/>
  </p:clrMapOvr>
  <p:transition spd="slow">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04054784"/>
      </p:ext>
    </p:extLst>
  </p:cSld>
  <p:clrMapOvr>
    <a:masterClrMapping/>
  </p:clrMapOvr>
  <p:transition spd="slow">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4039285"/>
      </p:ext>
    </p:extLst>
  </p:cSld>
  <p:clrMapOvr>
    <a:masterClrMapping/>
  </p:clrMapOvr>
  <p:transition spd="slow">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ndscape">
    <p:spTree>
      <p:nvGrpSpPr>
        <p:cNvPr id="1" name=""/>
        <p:cNvGrpSpPr/>
        <p:nvPr/>
      </p:nvGrpSpPr>
      <p:grpSpPr>
        <a:xfrm>
          <a:off x="0" y="0"/>
          <a:ext cx="0" cy="0"/>
          <a:chOff x="0" y="0"/>
          <a:chExt cx="0" cy="0"/>
        </a:xfrm>
      </p:grpSpPr>
      <p:sp>
        <p:nvSpPr>
          <p:cNvPr id="14" name="Title 1"/>
          <p:cNvSpPr>
            <a:spLocks noGrp="1"/>
          </p:cNvSpPr>
          <p:nvPr>
            <p:ph type="title"/>
          </p:nvPr>
        </p:nvSpPr>
        <p:spPr>
          <a:xfrm>
            <a:off x="3035197" y="1028700"/>
            <a:ext cx="3886303" cy="444500"/>
          </a:xfrm>
          <a:noFill/>
          <a:ln w="9525">
            <a:noFill/>
            <a:miter lim="800000"/>
            <a:headEnd/>
            <a:tailEnd/>
          </a:ln>
        </p:spPr>
        <p:txBody>
          <a:bodyPr vert="horz" wrap="none" lIns="0" tIns="45720" rIns="0" bIns="45720" numCol="1" anchor="t" anchorCtr="0" compatLnSpc="1">
            <a:prstTxWarp prst="textNoShape">
              <a:avLst/>
            </a:prstTxWarp>
          </a:bodyPr>
          <a:lstStyle>
            <a:lvl1pPr marL="0" indent="0" algn="l" rtl="0" eaLnBrk="1" fontAlgn="base" hangingPunct="1">
              <a:spcBef>
                <a:spcPct val="20000"/>
              </a:spcBef>
              <a:spcAft>
                <a:spcPct val="40000"/>
              </a:spcAft>
              <a:buFontTx/>
              <a:buNone/>
              <a:defRPr lang="en-US" sz="2400" dirty="0">
                <a:solidFill>
                  <a:srgbClr val="1B1B15"/>
                </a:solidFill>
                <a:latin typeface="HTC Script"/>
                <a:ea typeface="Arial" pitchFamily="-105" charset="-52"/>
                <a:cs typeface="HTC Script"/>
              </a:defRPr>
            </a:lvl1pPr>
          </a:lstStyle>
          <a:p>
            <a:pPr marL="0" lvl="0" indent="0" algn="l" rtl="0" fontAlgn="base">
              <a:spcBef>
                <a:spcPct val="20000"/>
              </a:spcBef>
              <a:spcAft>
                <a:spcPct val="40000"/>
              </a:spcAft>
              <a:buFontTx/>
              <a:buNone/>
            </a:pPr>
            <a:r>
              <a:rPr lang="en-US" dirty="0" smtClean="0"/>
              <a:t>Click to edit Master title style</a:t>
            </a:r>
            <a:endParaRPr lang="en-US" dirty="0"/>
          </a:p>
        </p:txBody>
      </p:sp>
      <p:sp>
        <p:nvSpPr>
          <p:cNvPr id="13" name="Date Placeholder 12"/>
          <p:cNvSpPr>
            <a:spLocks noGrp="1"/>
          </p:cNvSpPr>
          <p:nvPr>
            <p:ph type="dt" sz="half" idx="16"/>
          </p:nvPr>
        </p:nvSpPr>
        <p:spPr/>
        <p:txBody>
          <a:bodyPr/>
          <a:lstStyle/>
          <a:p>
            <a:fld id="{885E6E16-0C86-4C5B-88F2-2754813D24E7}" type="datetime1">
              <a:rPr lang="en-US" smtClean="0"/>
              <a:pPr/>
              <a:t>6/6/2011</a:t>
            </a:fld>
            <a:endParaRPr lang="en-GB" dirty="0"/>
          </a:p>
        </p:txBody>
      </p:sp>
      <p:sp>
        <p:nvSpPr>
          <p:cNvPr id="17" name="Slide Number Placeholder 16"/>
          <p:cNvSpPr>
            <a:spLocks noGrp="1"/>
          </p:cNvSpPr>
          <p:nvPr>
            <p:ph type="sldNum" sz="quarter" idx="17"/>
          </p:nvPr>
        </p:nvSpPr>
        <p:spPr/>
        <p:txBody>
          <a:bodyPr/>
          <a:lstStyle/>
          <a:p>
            <a:fld id="{7F8573A4-9B77-7F4C-8530-2478178DAFBC}" type="slidenum">
              <a:rPr lang="en-GB" smtClean="0"/>
              <a:pPr/>
              <a:t>‹#›</a:t>
            </a:fld>
            <a:endParaRPr lang="en-GB" dirty="0"/>
          </a:p>
        </p:txBody>
      </p:sp>
      <p:sp>
        <p:nvSpPr>
          <p:cNvPr id="18" name="Footer Placeholder 17"/>
          <p:cNvSpPr>
            <a:spLocks noGrp="1"/>
          </p:cNvSpPr>
          <p:nvPr>
            <p:ph type="ftr" sz="quarter" idx="18"/>
          </p:nvPr>
        </p:nvSpPr>
        <p:spPr/>
        <p:txBody>
          <a:bodyPr/>
          <a:lstStyle/>
          <a:p>
            <a:pPr>
              <a:defRPr/>
            </a:pPr>
            <a:r>
              <a:rPr lang="en-GB" dirty="0" smtClean="0"/>
              <a:t>HTC Proprietary and Confidential  |  Display simulated and subject to change.</a:t>
            </a:r>
            <a:endParaRPr lang="en-GB" dirty="0"/>
          </a:p>
        </p:txBody>
      </p:sp>
      <p:sp>
        <p:nvSpPr>
          <p:cNvPr id="19" name="Text Placeholder 5"/>
          <p:cNvSpPr>
            <a:spLocks noGrp="1"/>
          </p:cNvSpPr>
          <p:nvPr>
            <p:ph type="body" sz="quarter" idx="19"/>
          </p:nvPr>
        </p:nvSpPr>
        <p:spPr>
          <a:xfrm>
            <a:off x="3033268" y="5010912"/>
            <a:ext cx="4129532" cy="1014984"/>
          </a:xfrm>
        </p:spPr>
        <p:txBody>
          <a:bodyPr lIns="0" rIns="0"/>
          <a:lstStyle>
            <a:lvl1pPr marL="0" indent="0" algn="l" rtl="0" eaLnBrk="1" fontAlgn="base" hangingPunct="1">
              <a:lnSpc>
                <a:spcPct val="120000"/>
              </a:lnSpc>
              <a:spcBef>
                <a:spcPts val="1200"/>
              </a:spcBef>
              <a:spcAft>
                <a:spcPts val="0"/>
              </a:spcAft>
              <a:buFontTx/>
              <a:buNone/>
              <a:defRPr lang="en-US" sz="1600" b="1" dirty="0" smtClean="0">
                <a:solidFill>
                  <a:schemeClr val="tx2"/>
                </a:solidFill>
                <a:latin typeface="+mj-lt"/>
                <a:ea typeface="+mn-ea"/>
                <a:cs typeface="+mn-cs"/>
              </a:defRPr>
            </a:lvl1pPr>
            <a:lvl2pPr marL="0" indent="0">
              <a:lnSpc>
                <a:spcPct val="120000"/>
              </a:lnSpc>
              <a:spcBef>
                <a:spcPts val="0"/>
              </a:spcBef>
              <a:spcAft>
                <a:spcPts val="600"/>
              </a:spcAft>
              <a:buFont typeface="Arial" pitchFamily="34" charset="0"/>
              <a:buNone/>
              <a:defRPr lang="en-US" sz="1400" b="0" spc="-30" dirty="0" smtClean="0">
                <a:solidFill>
                  <a:schemeClr val="tx2"/>
                </a:solidFill>
                <a:latin typeface="+mj-lt"/>
                <a:ea typeface="+mj-ea"/>
                <a:cs typeface="Gotham Book" pitchFamily="50" charset="0"/>
                <a:sym typeface="Arial" charset="0"/>
              </a:defRPr>
            </a:lvl2pPr>
            <a:lvl3pPr marL="112713" indent="-112713">
              <a:lnSpc>
                <a:spcPct val="120000"/>
              </a:lnSpc>
              <a:spcAft>
                <a:spcPts val="600"/>
              </a:spcAft>
              <a:tabLst/>
              <a:defRPr sz="1400" b="0">
                <a:solidFill>
                  <a:schemeClr val="tx2"/>
                </a:solidFill>
                <a:latin typeface="+mj-lt"/>
                <a:cs typeface="Gotham Book" pitchFamily="50" charset="0"/>
              </a:defRPr>
            </a:lvl3pPr>
            <a:lvl4pPr marL="461963" indent="-122238">
              <a:lnSpc>
                <a:spcPct val="120000"/>
              </a:lnSpc>
              <a:tabLst/>
              <a:defRPr sz="1050" b="0">
                <a:solidFill>
                  <a:schemeClr val="tx2"/>
                </a:solidFill>
                <a:latin typeface="+mj-lt"/>
                <a:cs typeface="Gotham Book" pitchFamily="50" charset="0"/>
              </a:defRPr>
            </a:lvl4pPr>
            <a:lvl5pPr marL="574675" indent="-112713">
              <a:lnSpc>
                <a:spcPct val="120000"/>
              </a:lnSpc>
              <a:tabLst/>
              <a:defRPr sz="1050" b="0">
                <a:solidFill>
                  <a:schemeClr val="tx2"/>
                </a:solidFill>
                <a:latin typeface="+mj-lt"/>
                <a:cs typeface="Gotham Book" pitchFamily="50" charset="0"/>
              </a:defRPr>
            </a:lvl5pPr>
          </a:lstStyle>
          <a:p>
            <a:pPr lvl="0"/>
            <a:r>
              <a:rPr lang="en-US" dirty="0" smtClean="0"/>
              <a:t>Click to edit Master text styles</a:t>
            </a:r>
          </a:p>
          <a:p>
            <a:pPr lvl="1"/>
            <a:r>
              <a:rPr lang="en-US" dirty="0" smtClean="0"/>
              <a:t>Second level</a:t>
            </a:r>
          </a:p>
          <a:p>
            <a:pPr lvl="2"/>
            <a:r>
              <a:rPr lang="en-US" dirty="0" smtClean="0"/>
              <a:t>Third level</a:t>
            </a: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9401" y="889003"/>
            <a:ext cx="2654300" cy="663575"/>
          </a:xfrm>
          <a:prstGeom prst="rect">
            <a:avLst/>
          </a:prstGeom>
        </p:spPr>
      </p:pic>
    </p:spTree>
  </p:cSld>
  <p:clrMapOvr>
    <a:masterClrMapping/>
  </p:clrMapOvr>
  <p:transition spd="slow">
    <p:fade thruBlk="1"/>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91E3FAF-568E-4F7B-B4F8-F6132DFC0C34}" type="datetime1">
              <a:rPr lang="en-US" smtClean="0"/>
              <a:pPr/>
              <a:t>6/6/2011</a:t>
            </a:fld>
            <a:endParaRPr lang="en-GB" dirty="0"/>
          </a:p>
        </p:txBody>
      </p:sp>
      <p:sp>
        <p:nvSpPr>
          <p:cNvPr id="6" name="Slide Number Placeholder 5"/>
          <p:cNvSpPr>
            <a:spLocks noGrp="1"/>
          </p:cNvSpPr>
          <p:nvPr>
            <p:ph type="sldNum" sz="quarter" idx="11"/>
          </p:nvPr>
        </p:nvSpPr>
        <p:spPr/>
        <p:txBody>
          <a:bodyPr/>
          <a:lstStyle/>
          <a:p>
            <a:fld id="{7F8573A4-9B77-7F4C-8530-2478178DAFBC}" type="slidenum">
              <a:rPr lang="en-GB" smtClean="0"/>
              <a:pPr/>
              <a:t>‹#›</a:t>
            </a:fld>
            <a:endParaRPr lang="en-GB" dirty="0"/>
          </a:p>
        </p:txBody>
      </p:sp>
      <p:sp>
        <p:nvSpPr>
          <p:cNvPr id="7" name="Footer Placeholder 6"/>
          <p:cNvSpPr>
            <a:spLocks noGrp="1"/>
          </p:cNvSpPr>
          <p:nvPr>
            <p:ph type="ftr" sz="quarter" idx="12"/>
          </p:nvPr>
        </p:nvSpPr>
        <p:spPr/>
        <p:txBody>
          <a:bodyPr/>
          <a:lstStyle/>
          <a:p>
            <a:pPr>
              <a:defRPr/>
            </a:pPr>
            <a:r>
              <a:rPr lang="en-GB" dirty="0" smtClean="0"/>
              <a:t>HTC Proprietary and Confidential  |  Display simulated and subject to change.</a:t>
            </a:r>
            <a:endParaRPr lang="en-GB" dirty="0"/>
          </a:p>
        </p:txBody>
      </p:sp>
    </p:spTree>
  </p:cSld>
  <p:clrMapOvr>
    <a:masterClrMapping/>
  </p:clrMapOvr>
  <p:transition spd="slow">
    <p:fade thruBlk="1"/>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ortrait no phone">
    <p:spTree>
      <p:nvGrpSpPr>
        <p:cNvPr id="1" name=""/>
        <p:cNvGrpSpPr/>
        <p:nvPr/>
      </p:nvGrpSpPr>
      <p:grpSpPr>
        <a:xfrm>
          <a:off x="0" y="0"/>
          <a:ext cx="0" cy="0"/>
          <a:chOff x="0" y="0"/>
          <a:chExt cx="0" cy="0"/>
        </a:xfrm>
      </p:grpSpPr>
      <p:sp>
        <p:nvSpPr>
          <p:cNvPr id="15" name="Text Placeholder 5"/>
          <p:cNvSpPr>
            <a:spLocks noGrp="1"/>
          </p:cNvSpPr>
          <p:nvPr>
            <p:ph type="body" sz="quarter" idx="15"/>
          </p:nvPr>
        </p:nvSpPr>
        <p:spPr>
          <a:xfrm>
            <a:off x="6299200" y="2898322"/>
            <a:ext cx="2400300" cy="2286000"/>
          </a:xfrm>
        </p:spPr>
        <p:txBody>
          <a:bodyPr lIns="0" rIns="0" anchor="t"/>
          <a:lstStyle>
            <a:lvl1pPr marL="0" indent="0" algn="l" rtl="0" eaLnBrk="1" fontAlgn="base" hangingPunct="1">
              <a:lnSpc>
                <a:spcPct val="120000"/>
              </a:lnSpc>
              <a:spcBef>
                <a:spcPts val="1200"/>
              </a:spcBef>
              <a:spcAft>
                <a:spcPts val="0"/>
              </a:spcAft>
              <a:buFontTx/>
              <a:buNone/>
              <a:defRPr lang="en-US" sz="1600" b="1" dirty="0" smtClean="0">
                <a:solidFill>
                  <a:schemeClr val="tx2"/>
                </a:solidFill>
                <a:latin typeface="+mj-lt"/>
                <a:ea typeface="+mn-ea"/>
                <a:cs typeface="+mn-cs"/>
              </a:defRPr>
            </a:lvl1pPr>
            <a:lvl2pPr marL="0" indent="0">
              <a:lnSpc>
                <a:spcPct val="120000"/>
              </a:lnSpc>
              <a:spcBef>
                <a:spcPts val="0"/>
              </a:spcBef>
              <a:spcAft>
                <a:spcPts val="600"/>
              </a:spcAft>
              <a:buFont typeface="Arial" pitchFamily="34" charset="0"/>
              <a:buNone/>
              <a:defRPr lang="en-US" sz="1400" b="0" spc="-30" dirty="0" smtClean="0">
                <a:solidFill>
                  <a:schemeClr val="tx2"/>
                </a:solidFill>
                <a:latin typeface="+mj-lt"/>
                <a:ea typeface="+mj-ea"/>
                <a:cs typeface="Gotham Book" pitchFamily="50" charset="0"/>
                <a:sym typeface="Arial" charset="0"/>
              </a:defRPr>
            </a:lvl2pPr>
            <a:lvl3pPr marL="112713" indent="-112713">
              <a:lnSpc>
                <a:spcPct val="120000"/>
              </a:lnSpc>
              <a:spcAft>
                <a:spcPts val="600"/>
              </a:spcAft>
              <a:tabLst/>
              <a:defRPr sz="1400" b="0">
                <a:solidFill>
                  <a:schemeClr val="tx2"/>
                </a:solidFill>
                <a:latin typeface="+mj-lt"/>
                <a:cs typeface="Gotham Book" pitchFamily="50" charset="0"/>
              </a:defRPr>
            </a:lvl3pPr>
            <a:lvl4pPr marL="461963" indent="-122238">
              <a:lnSpc>
                <a:spcPct val="120000"/>
              </a:lnSpc>
              <a:tabLst/>
              <a:defRPr sz="1050" b="0">
                <a:solidFill>
                  <a:schemeClr val="tx2"/>
                </a:solidFill>
                <a:latin typeface="+mj-lt"/>
                <a:cs typeface="Gotham Book" pitchFamily="50" charset="0"/>
              </a:defRPr>
            </a:lvl4pPr>
            <a:lvl5pPr marL="574675" indent="-112713">
              <a:lnSpc>
                <a:spcPct val="120000"/>
              </a:lnSpc>
              <a:tabLst/>
              <a:defRPr sz="1050" b="0">
                <a:solidFill>
                  <a:schemeClr val="tx2"/>
                </a:solidFill>
                <a:latin typeface="+mj-lt"/>
                <a:cs typeface="Gotham Book" pitchFamily="50" charset="0"/>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0" name="Date Placeholder 9"/>
          <p:cNvSpPr>
            <a:spLocks noGrp="1"/>
          </p:cNvSpPr>
          <p:nvPr>
            <p:ph type="dt" sz="half" idx="16"/>
          </p:nvPr>
        </p:nvSpPr>
        <p:spPr/>
        <p:txBody>
          <a:bodyPr/>
          <a:lstStyle/>
          <a:p>
            <a:fld id="{1B7BB56D-BBC2-43FA-94BF-244E29588A46}" type="datetime1">
              <a:rPr lang="en-US" smtClean="0"/>
              <a:pPr/>
              <a:t>6/6/2011</a:t>
            </a:fld>
            <a:endParaRPr lang="en-GB" dirty="0"/>
          </a:p>
        </p:txBody>
      </p:sp>
      <p:sp>
        <p:nvSpPr>
          <p:cNvPr id="11" name="Slide Number Placeholder 10"/>
          <p:cNvSpPr>
            <a:spLocks noGrp="1"/>
          </p:cNvSpPr>
          <p:nvPr>
            <p:ph type="sldNum" sz="quarter" idx="17"/>
          </p:nvPr>
        </p:nvSpPr>
        <p:spPr>
          <a:xfrm>
            <a:off x="457200" y="6412706"/>
            <a:ext cx="310896" cy="268288"/>
          </a:xfrm>
        </p:spPr>
        <p:txBody>
          <a:bodyPr/>
          <a:lstStyle/>
          <a:p>
            <a:fld id="{7F8573A4-9B77-7F4C-8530-2478178DAFBC}" type="slidenum">
              <a:rPr lang="en-GB" smtClean="0"/>
              <a:pPr/>
              <a:t>‹#›</a:t>
            </a:fld>
            <a:endParaRPr lang="en-GB" dirty="0"/>
          </a:p>
        </p:txBody>
      </p:sp>
      <p:sp>
        <p:nvSpPr>
          <p:cNvPr id="12" name="Footer Placeholder 11"/>
          <p:cNvSpPr>
            <a:spLocks noGrp="1"/>
          </p:cNvSpPr>
          <p:nvPr>
            <p:ph type="ftr" sz="quarter" idx="18"/>
          </p:nvPr>
        </p:nvSpPr>
        <p:spPr/>
        <p:txBody>
          <a:bodyPr/>
          <a:lstStyle/>
          <a:p>
            <a:pPr>
              <a:defRPr/>
            </a:pPr>
            <a:r>
              <a:rPr lang="en-GB" dirty="0" smtClean="0"/>
              <a:t>HTC Proprietary and Confidential  |  Display simulated and subject to change.</a:t>
            </a:r>
            <a:endParaRPr lang="en-GB" dirty="0"/>
          </a:p>
        </p:txBody>
      </p:sp>
      <p:sp>
        <p:nvSpPr>
          <p:cNvPr id="21" name="Title 20"/>
          <p:cNvSpPr>
            <a:spLocks noGrp="1"/>
          </p:cNvSpPr>
          <p:nvPr>
            <p:ph type="title"/>
          </p:nvPr>
        </p:nvSpPr>
        <p:spPr>
          <a:xfrm>
            <a:off x="431800" y="2870200"/>
            <a:ext cx="2406650" cy="1000125"/>
          </a:xfrm>
          <a:noFill/>
          <a:ln w="9525">
            <a:noFill/>
            <a:miter lim="800000"/>
            <a:headEnd/>
            <a:tailEnd/>
          </a:ln>
        </p:spPr>
        <p:txBody>
          <a:bodyPr vert="horz" wrap="square" lIns="0" tIns="45720" rIns="0" bIns="45720" numCol="1" anchor="t" anchorCtr="0" compatLnSpc="1">
            <a:prstTxWarp prst="textNoShape">
              <a:avLst/>
            </a:prstTxWarp>
          </a:bodyPr>
          <a:lstStyle>
            <a:lvl1pPr algn="ctr">
              <a:defRPr kumimoji="0" lang="en-US" sz="2400" b="0" i="0" u="none" strike="noStrike" kern="0" cap="none" spc="0" normalizeH="0" baseline="0" noProof="0" smtClean="0">
                <a:ln>
                  <a:noFill/>
                </a:ln>
                <a:solidFill>
                  <a:schemeClr val="bg1">
                    <a:lumMod val="10000"/>
                  </a:schemeClr>
                </a:solidFill>
                <a:effectLst/>
                <a:uLnTx/>
                <a:uFillTx/>
                <a:latin typeface="HTC Script"/>
                <a:ea typeface="Arial" pitchFamily="-105" charset="-52"/>
                <a:cs typeface="HTC Script"/>
                <a:sym typeface="Arial" pitchFamily="-105" charset="-52"/>
              </a:defRPr>
            </a:lvl1pPr>
          </a:lstStyle>
          <a:p>
            <a:pPr marL="6350" marR="0" lvl="0" indent="-6350" algn="r" defTabSz="914400" rtl="0" eaLnBrk="1" fontAlgn="base" latinLnBrk="0" hangingPunct="1">
              <a:lnSpc>
                <a:spcPct val="100000"/>
              </a:lnSpc>
              <a:spcBef>
                <a:spcPct val="20000"/>
              </a:spcBef>
              <a:spcAft>
                <a:spcPct val="40000"/>
              </a:spcAft>
              <a:buClrTx/>
              <a:buSzTx/>
              <a:buFontTx/>
              <a:buNone/>
              <a:tabLst/>
              <a:defRPr/>
            </a:pPr>
            <a:r>
              <a:rPr lang="en-US" dirty="0" smtClean="0"/>
              <a:t>Click to edit Master title style</a:t>
            </a:r>
            <a:endParaRPr lang="en-US" dirty="0"/>
          </a:p>
        </p:txBody>
      </p:sp>
      <p:pic>
        <p:nvPicPr>
          <p:cNvPr id="18" name="Picture 1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9401" y="889003"/>
            <a:ext cx="2654300" cy="663575"/>
          </a:xfrm>
          <a:prstGeom prst="rect">
            <a:avLst/>
          </a:prstGeom>
        </p:spPr>
      </p:pic>
    </p:spTree>
    <p:extLst>
      <p:ext uri="{BB962C8B-B14F-4D97-AF65-F5344CB8AC3E}">
        <p14:creationId xmlns:p14="http://schemas.microsoft.com/office/powerpoint/2010/main" val="2817294435"/>
      </p:ext>
    </p:extLst>
  </p:cSld>
  <p:clrMapOvr>
    <a:masterClrMapping/>
  </p:clrMapOvr>
  <p:transition spd="slow">
    <p:fade thruBlk="1"/>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solidFill>
                  <a:srgbClr val="675C53"/>
                </a:solidFill>
              </a:defRPr>
            </a:lvl1pPr>
          </a:lstStyle>
          <a:p>
            <a:pPr>
              <a:defRPr/>
            </a:pPr>
            <a:fld id="{CEDE02B7-84A7-4E67-8C1F-2BC1B04A3EDD}" type="datetime1">
              <a:rPr lang="en-GB"/>
              <a:pPr>
                <a:defRPr/>
              </a:pPr>
              <a:t>06/06/2011</a:t>
            </a:fld>
            <a:endParaRPr lang="en-GB" dirty="0"/>
          </a:p>
        </p:txBody>
      </p:sp>
      <p:sp>
        <p:nvSpPr>
          <p:cNvPr id="5" name="Footer Placeholder 4"/>
          <p:cNvSpPr>
            <a:spLocks noGrp="1"/>
          </p:cNvSpPr>
          <p:nvPr>
            <p:ph type="ftr" sz="quarter" idx="11"/>
          </p:nvPr>
        </p:nvSpPr>
        <p:spPr/>
        <p:txBody>
          <a:bodyPr/>
          <a:lstStyle>
            <a:lvl1pPr>
              <a:defRPr>
                <a:solidFill>
                  <a:srgbClr val="675C53"/>
                </a:solidFill>
              </a:defRPr>
            </a:lvl1pPr>
          </a:lstStyle>
          <a:p>
            <a:pPr>
              <a:defRPr/>
            </a:pPr>
            <a:r>
              <a:rPr lang="en-GB" dirty="0" smtClean="0"/>
              <a:t>HTC Proprietary and Confidential  |  Display simulated and subject to change.</a:t>
            </a:r>
            <a:endParaRPr lang="en-GB" dirty="0"/>
          </a:p>
        </p:txBody>
      </p:sp>
      <p:sp>
        <p:nvSpPr>
          <p:cNvPr id="6" name="Slide Number Placeholder 5"/>
          <p:cNvSpPr>
            <a:spLocks noGrp="1"/>
          </p:cNvSpPr>
          <p:nvPr>
            <p:ph type="sldNum" sz="quarter" idx="12"/>
          </p:nvPr>
        </p:nvSpPr>
        <p:spPr/>
        <p:txBody>
          <a:bodyPr/>
          <a:lstStyle>
            <a:lvl1pPr>
              <a:defRPr>
                <a:solidFill>
                  <a:srgbClr val="675C53"/>
                </a:solidFill>
              </a:defRPr>
            </a:lvl1pPr>
          </a:lstStyle>
          <a:p>
            <a:pPr>
              <a:defRPr/>
            </a:pPr>
            <a:fld id="{251D6594-8EB0-4E75-B316-F2BB05764D65}" type="slidenum">
              <a:rPr lang="en-GB"/>
              <a:pPr>
                <a:defRPr/>
              </a:pPr>
              <a:t>‹#›</a:t>
            </a:fld>
            <a:endParaRPr lang="en-GB" dirty="0"/>
          </a:p>
        </p:txBody>
      </p:sp>
    </p:spTree>
  </p:cSld>
  <p:clrMapOvr>
    <a:masterClrMapping/>
  </p:clrMapOvr>
  <p:transition spd="slow">
    <p:fade thruBlk="1"/>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20AEC9F-4BBF-4401-A009-EDF4CE1802F5}" type="datetime3">
              <a:rPr lang="en-US" smtClean="0"/>
              <a:pPr/>
              <a:t>6 June 2011</a:t>
            </a:fld>
            <a:endParaRPr lang="en-US"/>
          </a:p>
        </p:txBody>
      </p:sp>
      <p:sp>
        <p:nvSpPr>
          <p:cNvPr id="5" name="Footer Placeholder 4"/>
          <p:cNvSpPr>
            <a:spLocks noGrp="1"/>
          </p:cNvSpPr>
          <p:nvPr>
            <p:ph type="ftr" sz="quarter" idx="11"/>
          </p:nvPr>
        </p:nvSpPr>
        <p:spPr/>
        <p:txBody>
          <a:bodyPr/>
          <a:lstStyle/>
          <a:p>
            <a:r>
              <a:rPr lang="en-US" smtClean="0"/>
              <a:t>© 2009 HTC Corporation.  All rights Reserved.  HTC Proprietary and Confidential – Internal Use ONLY.</a:t>
            </a:r>
            <a:endParaRPr lang="en-US" dirty="0"/>
          </a:p>
        </p:txBody>
      </p:sp>
      <p:sp>
        <p:nvSpPr>
          <p:cNvPr id="6" name="Slide Number Placeholder 5"/>
          <p:cNvSpPr>
            <a:spLocks noGrp="1"/>
          </p:cNvSpPr>
          <p:nvPr>
            <p:ph type="sldNum" sz="quarter" idx="12"/>
          </p:nvPr>
        </p:nvSpPr>
        <p:spPr/>
        <p:txBody>
          <a:bodyPr/>
          <a:lstStyle/>
          <a:p>
            <a:fld id="{69B39FA5-E31E-4DA9-9EA7-CA0BE4275794}" type="slidenum">
              <a:rPr lang="en-US" smtClean="0"/>
              <a:pPr/>
              <a:t>‹#›</a:t>
            </a:fld>
            <a:endParaRPr lang="en-US" dirty="0"/>
          </a:p>
        </p:txBody>
      </p:sp>
    </p:spTree>
    <p:extLst>
      <p:ext uri="{BB962C8B-B14F-4D97-AF65-F5344CB8AC3E}">
        <p14:creationId xmlns:p14="http://schemas.microsoft.com/office/powerpoint/2010/main" val="19193102"/>
      </p:ext>
    </p:extLst>
  </p:cSld>
  <p:clrMapOvr>
    <a:masterClrMapping/>
  </p:clrMapOvr>
  <p:transition spd="slow">
    <p:fade thruBlk="1"/>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60D481-9AFA-4459-80F8-5E56DF37B6CC}" type="datetime3">
              <a:rPr lang="en-US" smtClean="0"/>
              <a:pPr/>
              <a:t>6 June 2011</a:t>
            </a:fld>
            <a:endParaRPr lang="en-US"/>
          </a:p>
        </p:txBody>
      </p:sp>
      <p:sp>
        <p:nvSpPr>
          <p:cNvPr id="6" name="Footer Placeholder 5"/>
          <p:cNvSpPr>
            <a:spLocks noGrp="1"/>
          </p:cNvSpPr>
          <p:nvPr>
            <p:ph type="ftr" sz="quarter" idx="11"/>
          </p:nvPr>
        </p:nvSpPr>
        <p:spPr/>
        <p:txBody>
          <a:bodyPr/>
          <a:lstStyle/>
          <a:p>
            <a:r>
              <a:rPr lang="en-US" smtClean="0"/>
              <a:t>© 2009 HTC Corporation.  All rights Reserved.  HTC Proprietary and Confidential – Internal Use ONLY.</a:t>
            </a:r>
            <a:endParaRPr lang="en-US" dirty="0" smtClean="0"/>
          </a:p>
        </p:txBody>
      </p:sp>
      <p:sp>
        <p:nvSpPr>
          <p:cNvPr id="7" name="Slide Number Placeholder 6"/>
          <p:cNvSpPr>
            <a:spLocks noGrp="1"/>
          </p:cNvSpPr>
          <p:nvPr>
            <p:ph type="sldNum" sz="quarter" idx="12"/>
          </p:nvPr>
        </p:nvSpPr>
        <p:spPr/>
        <p:txBody>
          <a:bodyPr/>
          <a:lstStyle/>
          <a:p>
            <a:fld id="{69B39FA5-E31E-4DA9-9EA7-CA0BE4275794}" type="slidenum">
              <a:rPr lang="en-US" smtClean="0"/>
              <a:pPr/>
              <a:t>‹#›</a:t>
            </a:fld>
            <a:endParaRPr lang="en-US" dirty="0"/>
          </a:p>
        </p:txBody>
      </p:sp>
    </p:spTree>
    <p:extLst>
      <p:ext uri="{BB962C8B-B14F-4D97-AF65-F5344CB8AC3E}">
        <p14:creationId xmlns:p14="http://schemas.microsoft.com/office/powerpoint/2010/main" val="3048724992"/>
      </p:ext>
    </p:extLst>
  </p:cSld>
  <p:clrMapOvr>
    <a:masterClrMapping/>
  </p:clrMapOvr>
  <p:transition spd="slow">
    <p:fade thruBlk="1"/>
  </p:transition>
  <p:hf hdr="0"/>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FB8C0B8-CE68-458E-BF7B-DA368BB960C3}" type="datetime3">
              <a:rPr lang="en-US" smtClean="0"/>
              <a:pPr/>
              <a:t>6 June 2011</a:t>
            </a:fld>
            <a:endParaRPr lang="en-GB"/>
          </a:p>
        </p:txBody>
      </p:sp>
      <p:sp>
        <p:nvSpPr>
          <p:cNvPr id="8" name="Footer Placeholder 7"/>
          <p:cNvSpPr>
            <a:spLocks noGrp="1"/>
          </p:cNvSpPr>
          <p:nvPr>
            <p:ph type="ftr" sz="quarter" idx="11"/>
          </p:nvPr>
        </p:nvSpPr>
        <p:spPr/>
        <p:txBody>
          <a:bodyPr/>
          <a:lstStyle/>
          <a:p>
            <a:r>
              <a:rPr lang="en-US" smtClean="0"/>
              <a:t>© 2009 HTC Corporation.  All rights Reserved.  HTC Proprietary and Confidential – Internal Use ONLY.</a:t>
            </a:r>
            <a:endParaRPr lang="en-GB"/>
          </a:p>
        </p:txBody>
      </p:sp>
      <p:sp>
        <p:nvSpPr>
          <p:cNvPr id="9" name="Slide Number Placeholder 8"/>
          <p:cNvSpPr>
            <a:spLocks noGrp="1"/>
          </p:cNvSpPr>
          <p:nvPr>
            <p:ph type="sldNum" sz="quarter" idx="12"/>
          </p:nvPr>
        </p:nvSpPr>
        <p:spPr/>
        <p:txBody>
          <a:bodyPr/>
          <a:lstStyle/>
          <a:p>
            <a:fld id="{E743C735-2CB8-4BBF-811F-77FE3DDEA85D}" type="slidenum">
              <a:rPr lang="en-GB" smtClean="0"/>
              <a:pPr/>
              <a:t>‹#›</a:t>
            </a:fld>
            <a:endParaRPr lang="en-GB"/>
          </a:p>
        </p:txBody>
      </p:sp>
      <p:pic>
        <p:nvPicPr>
          <p:cNvPr id="10" name="Picture 9" descr="HTC-Logo.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7908684" y="152400"/>
            <a:ext cx="1188047" cy="611833"/>
          </a:xfrm>
          <a:prstGeom prst="rect">
            <a:avLst/>
          </a:prstGeom>
        </p:spPr>
      </p:pic>
    </p:spTree>
    <p:extLst>
      <p:ext uri="{BB962C8B-B14F-4D97-AF65-F5344CB8AC3E}">
        <p14:creationId xmlns:p14="http://schemas.microsoft.com/office/powerpoint/2010/main" val="2921648823"/>
      </p:ext>
    </p:extLst>
  </p:cSld>
  <p:clrMapOvr>
    <a:masterClrMapping/>
  </p:clrMapOvr>
  <p:transition spd="slow">
    <p:fade thruBlk="1"/>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Landscape no phone">
    <p:spTree>
      <p:nvGrpSpPr>
        <p:cNvPr id="1" name=""/>
        <p:cNvGrpSpPr/>
        <p:nvPr/>
      </p:nvGrpSpPr>
      <p:grpSpPr>
        <a:xfrm>
          <a:off x="0" y="0"/>
          <a:ext cx="0" cy="0"/>
          <a:chOff x="0" y="0"/>
          <a:chExt cx="0" cy="0"/>
        </a:xfrm>
      </p:grpSpPr>
      <p:sp>
        <p:nvSpPr>
          <p:cNvPr id="14" name="Title 1"/>
          <p:cNvSpPr>
            <a:spLocks noGrp="1"/>
          </p:cNvSpPr>
          <p:nvPr>
            <p:ph type="title"/>
          </p:nvPr>
        </p:nvSpPr>
        <p:spPr>
          <a:xfrm>
            <a:off x="3035197" y="1028700"/>
            <a:ext cx="3886303" cy="444500"/>
          </a:xfrm>
          <a:noFill/>
          <a:ln w="9525">
            <a:noFill/>
            <a:miter lim="800000"/>
            <a:headEnd/>
            <a:tailEnd/>
          </a:ln>
        </p:spPr>
        <p:txBody>
          <a:bodyPr vert="horz" wrap="none" lIns="0" tIns="45720" rIns="0" bIns="45720" numCol="1" anchor="t" anchorCtr="0" compatLnSpc="1">
            <a:prstTxWarp prst="textNoShape">
              <a:avLst/>
            </a:prstTxWarp>
          </a:bodyPr>
          <a:lstStyle>
            <a:lvl1pPr marL="0" indent="0" algn="l" rtl="0" eaLnBrk="1" fontAlgn="base" hangingPunct="1">
              <a:spcBef>
                <a:spcPct val="20000"/>
              </a:spcBef>
              <a:spcAft>
                <a:spcPct val="40000"/>
              </a:spcAft>
              <a:buFontTx/>
              <a:buNone/>
              <a:defRPr lang="en-US" sz="2400" dirty="0">
                <a:solidFill>
                  <a:srgbClr val="1B1B15"/>
                </a:solidFill>
                <a:latin typeface="HTC Script"/>
                <a:ea typeface="Arial" pitchFamily="-105" charset="-52"/>
                <a:cs typeface="HTC Script"/>
              </a:defRPr>
            </a:lvl1pPr>
          </a:lstStyle>
          <a:p>
            <a:pPr marL="0" lvl="0" indent="0" algn="l" rtl="0" fontAlgn="base">
              <a:spcBef>
                <a:spcPct val="20000"/>
              </a:spcBef>
              <a:spcAft>
                <a:spcPct val="40000"/>
              </a:spcAft>
              <a:buFontTx/>
              <a:buNone/>
            </a:pPr>
            <a:r>
              <a:rPr lang="en-US" dirty="0" smtClean="0"/>
              <a:t>Click to edit Master title style</a:t>
            </a:r>
            <a:endParaRPr lang="en-US" dirty="0"/>
          </a:p>
        </p:txBody>
      </p:sp>
      <p:sp>
        <p:nvSpPr>
          <p:cNvPr id="13" name="Date Placeholder 12"/>
          <p:cNvSpPr>
            <a:spLocks noGrp="1"/>
          </p:cNvSpPr>
          <p:nvPr>
            <p:ph type="dt" sz="half" idx="16"/>
          </p:nvPr>
        </p:nvSpPr>
        <p:spPr/>
        <p:txBody>
          <a:bodyPr/>
          <a:lstStyle/>
          <a:p>
            <a:fld id="{885E6E16-0C86-4C5B-88F2-2754813D24E7}" type="datetime1">
              <a:rPr lang="en-US" smtClean="0"/>
              <a:pPr/>
              <a:t>6/6/2011</a:t>
            </a:fld>
            <a:endParaRPr lang="en-GB" dirty="0"/>
          </a:p>
        </p:txBody>
      </p:sp>
      <p:sp>
        <p:nvSpPr>
          <p:cNvPr id="17" name="Slide Number Placeholder 16"/>
          <p:cNvSpPr>
            <a:spLocks noGrp="1"/>
          </p:cNvSpPr>
          <p:nvPr>
            <p:ph type="sldNum" sz="quarter" idx="17"/>
          </p:nvPr>
        </p:nvSpPr>
        <p:spPr/>
        <p:txBody>
          <a:bodyPr/>
          <a:lstStyle/>
          <a:p>
            <a:fld id="{7F8573A4-9B77-7F4C-8530-2478178DAFBC}" type="slidenum">
              <a:rPr lang="en-GB" smtClean="0"/>
              <a:pPr/>
              <a:t>‹#›</a:t>
            </a:fld>
            <a:endParaRPr lang="en-GB" dirty="0"/>
          </a:p>
        </p:txBody>
      </p:sp>
      <p:sp>
        <p:nvSpPr>
          <p:cNvPr id="18" name="Footer Placeholder 17"/>
          <p:cNvSpPr>
            <a:spLocks noGrp="1"/>
          </p:cNvSpPr>
          <p:nvPr>
            <p:ph type="ftr" sz="quarter" idx="18"/>
          </p:nvPr>
        </p:nvSpPr>
        <p:spPr/>
        <p:txBody>
          <a:bodyPr/>
          <a:lstStyle/>
          <a:p>
            <a:pPr>
              <a:defRPr/>
            </a:pPr>
            <a:r>
              <a:rPr lang="en-GB" dirty="0" smtClean="0"/>
              <a:t>HTC Proprietary and Confidential  |  Display simulated and subject to change.</a:t>
            </a:r>
            <a:endParaRPr lang="en-GB" dirty="0"/>
          </a:p>
        </p:txBody>
      </p:sp>
      <p:sp>
        <p:nvSpPr>
          <p:cNvPr id="19" name="Text Placeholder 5"/>
          <p:cNvSpPr>
            <a:spLocks noGrp="1"/>
          </p:cNvSpPr>
          <p:nvPr>
            <p:ph type="body" sz="quarter" idx="19"/>
          </p:nvPr>
        </p:nvSpPr>
        <p:spPr>
          <a:xfrm>
            <a:off x="3033268" y="5010912"/>
            <a:ext cx="4129532" cy="1014984"/>
          </a:xfrm>
        </p:spPr>
        <p:txBody>
          <a:bodyPr lIns="0" rIns="0"/>
          <a:lstStyle>
            <a:lvl1pPr marL="0" indent="0" algn="l" rtl="0" eaLnBrk="1" fontAlgn="base" hangingPunct="1">
              <a:lnSpc>
                <a:spcPct val="120000"/>
              </a:lnSpc>
              <a:spcBef>
                <a:spcPts val="1200"/>
              </a:spcBef>
              <a:spcAft>
                <a:spcPts val="0"/>
              </a:spcAft>
              <a:buFontTx/>
              <a:buNone/>
              <a:defRPr lang="en-US" sz="1600" b="1" dirty="0" smtClean="0">
                <a:solidFill>
                  <a:schemeClr val="tx2"/>
                </a:solidFill>
                <a:latin typeface="+mj-lt"/>
                <a:ea typeface="+mn-ea"/>
                <a:cs typeface="+mn-cs"/>
              </a:defRPr>
            </a:lvl1pPr>
            <a:lvl2pPr marL="0" indent="0">
              <a:lnSpc>
                <a:spcPct val="120000"/>
              </a:lnSpc>
              <a:spcBef>
                <a:spcPts val="0"/>
              </a:spcBef>
              <a:spcAft>
                <a:spcPts val="600"/>
              </a:spcAft>
              <a:buFont typeface="Arial" pitchFamily="34" charset="0"/>
              <a:buNone/>
              <a:defRPr lang="en-US" sz="1400" b="0" spc="-30" dirty="0" smtClean="0">
                <a:solidFill>
                  <a:schemeClr val="tx2"/>
                </a:solidFill>
                <a:latin typeface="+mj-lt"/>
                <a:ea typeface="+mj-ea"/>
                <a:cs typeface="Gotham Book" pitchFamily="50" charset="0"/>
                <a:sym typeface="Arial" charset="0"/>
              </a:defRPr>
            </a:lvl2pPr>
            <a:lvl3pPr marL="112713" indent="-112713">
              <a:lnSpc>
                <a:spcPct val="120000"/>
              </a:lnSpc>
              <a:spcAft>
                <a:spcPts val="600"/>
              </a:spcAft>
              <a:tabLst/>
              <a:defRPr sz="1400" b="0">
                <a:solidFill>
                  <a:schemeClr val="tx2"/>
                </a:solidFill>
                <a:latin typeface="+mj-lt"/>
                <a:cs typeface="Gotham Book" pitchFamily="50" charset="0"/>
              </a:defRPr>
            </a:lvl3pPr>
            <a:lvl4pPr marL="461963" indent="-122238">
              <a:lnSpc>
                <a:spcPct val="120000"/>
              </a:lnSpc>
              <a:tabLst/>
              <a:defRPr sz="1050" b="0">
                <a:solidFill>
                  <a:schemeClr val="tx2"/>
                </a:solidFill>
                <a:latin typeface="+mj-lt"/>
                <a:cs typeface="Gotham Book" pitchFamily="50" charset="0"/>
              </a:defRPr>
            </a:lvl4pPr>
            <a:lvl5pPr marL="574675" indent="-112713">
              <a:lnSpc>
                <a:spcPct val="120000"/>
              </a:lnSpc>
              <a:tabLst/>
              <a:defRPr sz="1050" b="0">
                <a:solidFill>
                  <a:schemeClr val="tx2"/>
                </a:solidFill>
                <a:latin typeface="+mj-lt"/>
                <a:cs typeface="Gotham Book" pitchFamily="50" charset="0"/>
              </a:defRPr>
            </a:lvl5pPr>
          </a:lstStyle>
          <a:p>
            <a:pPr lvl="0"/>
            <a:r>
              <a:rPr lang="en-US" dirty="0" smtClean="0"/>
              <a:t>Click to edit Master text styles</a:t>
            </a:r>
          </a:p>
          <a:p>
            <a:pPr lvl="1"/>
            <a:r>
              <a:rPr lang="en-US" dirty="0" smtClean="0"/>
              <a:t>Second level</a:t>
            </a:r>
          </a:p>
          <a:p>
            <a:pPr lvl="2"/>
            <a:r>
              <a:rPr lang="en-US" dirty="0" smtClean="0"/>
              <a:t>Third level</a:t>
            </a: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9401" y="889003"/>
            <a:ext cx="2654300" cy="663575"/>
          </a:xfrm>
          <a:prstGeom prst="rect">
            <a:avLst/>
          </a:prstGeom>
        </p:spPr>
      </p:pic>
    </p:spTree>
    <p:extLst>
      <p:ext uri="{BB962C8B-B14F-4D97-AF65-F5344CB8AC3E}">
        <p14:creationId xmlns:p14="http://schemas.microsoft.com/office/powerpoint/2010/main" val="873725771"/>
      </p:ext>
    </p:extLst>
  </p:cSld>
  <p:clrMapOvr>
    <a:masterClrMapping/>
  </p:clrMapOvr>
  <p:transition spd="slow">
    <p:fade thruBlk="1"/>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9" descr="paperTextureScan.jpg"/>
          <p:cNvPicPr>
            <a:picLocks noChangeAspect="1"/>
          </p:cNvPicPr>
          <p:nvPr userDrawn="1"/>
        </p:nvPicPr>
        <p:blipFill>
          <a:blip r:embed="rId11"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1026" name="Rectangle 2"/>
          <p:cNvSpPr>
            <a:spLocks noGrp="1" noChangeArrowheads="1"/>
          </p:cNvSpPr>
          <p:nvPr>
            <p:ph type="title"/>
          </p:nvPr>
        </p:nvSpPr>
        <p:spPr bwMode="auto">
          <a:xfrm>
            <a:off x="457200" y="412750"/>
            <a:ext cx="8229600" cy="1000125"/>
          </a:xfrm>
          <a:prstGeom prst="rect">
            <a:avLst/>
          </a:prstGeom>
          <a:noFill/>
          <a:ln w="9525">
            <a:noFill/>
            <a:miter lim="800000"/>
            <a:headEnd/>
            <a:tailEnd/>
          </a:ln>
        </p:spPr>
        <p:txBody>
          <a:bodyPr vert="horz" wrap="square" lIns="0" tIns="45720" rIns="0" bIns="45720" numCol="1" anchor="t" anchorCtr="0" compatLnSpc="1">
            <a:prstTxWarp prst="textNoShape">
              <a:avLst/>
            </a:prstTxWarp>
          </a:bodyPr>
          <a:lstStyle/>
          <a:p>
            <a:pPr lvl="0"/>
            <a:r>
              <a:rPr lang="en-US" dirty="0"/>
              <a:t>Click to edit Master title style</a:t>
            </a:r>
            <a:endParaRPr lang="en-GB" dirty="0"/>
          </a:p>
        </p:txBody>
      </p:sp>
      <p:sp>
        <p:nvSpPr>
          <p:cNvPr id="1027" name="Rectangle 3"/>
          <p:cNvSpPr>
            <a:spLocks noGrp="1" noChangeArrowheads="1"/>
          </p:cNvSpPr>
          <p:nvPr>
            <p:ph type="body" idx="1"/>
          </p:nvPr>
        </p:nvSpPr>
        <p:spPr bwMode="auto">
          <a:xfrm>
            <a:off x="457200" y="1412875"/>
            <a:ext cx="8229600" cy="5040313"/>
          </a:xfrm>
          <a:prstGeom prst="rect">
            <a:avLst/>
          </a:prstGeom>
          <a:noFill/>
          <a:ln w="9525">
            <a:noFill/>
            <a:miter lim="800000"/>
            <a:headEnd/>
            <a:tailEnd/>
          </a:ln>
        </p:spPr>
        <p:txBody>
          <a:bodyPr vert="horz" wrap="square" lIns="0" tIns="45720" rIns="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1316" name="Rectangle 4"/>
          <p:cNvSpPr>
            <a:spLocks noGrp="1" noChangeArrowheads="1"/>
          </p:cNvSpPr>
          <p:nvPr>
            <p:ph type="dt" sz="half" idx="2"/>
          </p:nvPr>
        </p:nvSpPr>
        <p:spPr bwMode="auto">
          <a:xfrm>
            <a:off x="5534025" y="6412706"/>
            <a:ext cx="2351088" cy="2682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700">
                <a:solidFill>
                  <a:schemeClr val="tx2"/>
                </a:solidFill>
              </a:defRPr>
            </a:lvl1pPr>
          </a:lstStyle>
          <a:p>
            <a:fld id="{755B995C-C4F7-473A-8A6B-48C9F8020140}" type="datetime1">
              <a:rPr lang="en-US" smtClean="0"/>
              <a:pPr/>
              <a:t>6/6/2011</a:t>
            </a:fld>
            <a:endParaRPr lang="en-GB" dirty="0"/>
          </a:p>
        </p:txBody>
      </p:sp>
      <p:sp>
        <p:nvSpPr>
          <p:cNvPr id="141317" name="Rectangle 5"/>
          <p:cNvSpPr>
            <a:spLocks noGrp="1" noChangeArrowheads="1"/>
          </p:cNvSpPr>
          <p:nvPr>
            <p:ph type="ftr" sz="quarter" idx="3"/>
          </p:nvPr>
        </p:nvSpPr>
        <p:spPr bwMode="auto">
          <a:xfrm>
            <a:off x="797358" y="6412706"/>
            <a:ext cx="4711268" cy="2682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700" dirty="0">
                <a:solidFill>
                  <a:schemeClr val="tx2"/>
                </a:solidFill>
                <a:latin typeface="Arial" pitchFamily="34" charset="0"/>
                <a:ea typeface="ヒラギノ角ゴ ProN W3" pitchFamily="33" charset="-128"/>
                <a:cs typeface="+mn-cs"/>
                <a:sym typeface="Arial" pitchFamily="34" charset="0"/>
              </a:defRPr>
            </a:lvl1pPr>
          </a:lstStyle>
          <a:p>
            <a:pPr>
              <a:defRPr/>
            </a:pPr>
            <a:r>
              <a:rPr lang="en-GB" dirty="0" smtClean="0"/>
              <a:t>HTC Proprietary and Confidential  |  Display simulated and subject to change.</a:t>
            </a:r>
            <a:endParaRPr lang="en-GB" dirty="0"/>
          </a:p>
        </p:txBody>
      </p:sp>
      <p:sp>
        <p:nvSpPr>
          <p:cNvPr id="141318" name="Rectangle 6"/>
          <p:cNvSpPr>
            <a:spLocks noGrp="1" noChangeArrowheads="1"/>
          </p:cNvSpPr>
          <p:nvPr>
            <p:ph type="sldNum" sz="quarter" idx="4"/>
          </p:nvPr>
        </p:nvSpPr>
        <p:spPr bwMode="auto">
          <a:xfrm>
            <a:off x="457200" y="6412706"/>
            <a:ext cx="310896" cy="268288"/>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defRPr sz="700">
                <a:solidFill>
                  <a:schemeClr val="tx2"/>
                </a:solidFill>
              </a:defRPr>
            </a:lvl1pPr>
          </a:lstStyle>
          <a:p>
            <a:fld id="{7F8573A4-9B77-7F4C-8530-2478178DAFBC}" type="slidenum">
              <a:rPr lang="en-GB" smtClean="0"/>
              <a:pPr/>
              <a:t>‹#›</a:t>
            </a:fld>
            <a:endParaRPr lang="en-GB" dirty="0"/>
          </a:p>
        </p:txBody>
      </p:sp>
      <p:pic>
        <p:nvPicPr>
          <p:cNvPr id="1031" name="Picture 7" descr="logo_small"/>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7964488" y="6365875"/>
            <a:ext cx="647700" cy="3603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31" r:id="rId1"/>
    <p:sldLayoutId id="2147483735" r:id="rId2"/>
    <p:sldLayoutId id="2147483733" r:id="rId3"/>
    <p:sldLayoutId id="2147483741" r:id="rId4"/>
    <p:sldLayoutId id="2147483740" r:id="rId5"/>
    <p:sldLayoutId id="2147483743" r:id="rId6"/>
    <p:sldLayoutId id="2147483744" r:id="rId7"/>
    <p:sldLayoutId id="2147483745" r:id="rId8"/>
    <p:sldLayoutId id="2147483762" r:id="rId9"/>
  </p:sldLayoutIdLst>
  <p:transition spd="slow">
    <p:fade thruBlk="1"/>
  </p:transition>
  <p:timing>
    <p:tnLst>
      <p:par>
        <p:cTn id="1" dur="indefinite" restart="never" nodeType="tmRoot"/>
      </p:par>
    </p:tnLst>
  </p:timing>
  <p:hf hdr="0"/>
  <p:txStyles>
    <p:titleStyle>
      <a:lvl1pPr algn="l" rtl="0" fontAlgn="base">
        <a:spcBef>
          <a:spcPct val="0"/>
        </a:spcBef>
        <a:spcAft>
          <a:spcPct val="0"/>
        </a:spcAft>
        <a:defRPr sz="2600">
          <a:solidFill>
            <a:schemeClr val="tx2"/>
          </a:solidFill>
          <a:latin typeface="+mj-lt"/>
          <a:ea typeface="Arial" pitchFamily="-105" charset="-52"/>
          <a:cs typeface="+mj-cs"/>
        </a:defRPr>
      </a:lvl1pPr>
      <a:lvl2pPr algn="l" rtl="0" fontAlgn="base">
        <a:spcBef>
          <a:spcPct val="0"/>
        </a:spcBef>
        <a:spcAft>
          <a:spcPct val="0"/>
        </a:spcAft>
        <a:defRPr sz="2600">
          <a:solidFill>
            <a:schemeClr val="tx2"/>
          </a:solidFill>
          <a:latin typeface="Arial" charset="0"/>
          <a:ea typeface="Arial" pitchFamily="-105" charset="-52"/>
          <a:cs typeface="Arial" charset="0"/>
        </a:defRPr>
      </a:lvl2pPr>
      <a:lvl3pPr algn="l" rtl="0" fontAlgn="base">
        <a:spcBef>
          <a:spcPct val="0"/>
        </a:spcBef>
        <a:spcAft>
          <a:spcPct val="0"/>
        </a:spcAft>
        <a:defRPr sz="2600">
          <a:solidFill>
            <a:schemeClr val="tx2"/>
          </a:solidFill>
          <a:latin typeface="Arial" charset="0"/>
          <a:ea typeface="Arial" pitchFamily="-105" charset="-52"/>
          <a:cs typeface="Arial" charset="0"/>
        </a:defRPr>
      </a:lvl3pPr>
      <a:lvl4pPr algn="l" rtl="0" fontAlgn="base">
        <a:spcBef>
          <a:spcPct val="0"/>
        </a:spcBef>
        <a:spcAft>
          <a:spcPct val="0"/>
        </a:spcAft>
        <a:defRPr sz="2600">
          <a:solidFill>
            <a:schemeClr val="tx2"/>
          </a:solidFill>
          <a:latin typeface="Arial" charset="0"/>
          <a:ea typeface="Arial" pitchFamily="-105" charset="-52"/>
          <a:cs typeface="Arial" charset="0"/>
        </a:defRPr>
      </a:lvl4pPr>
      <a:lvl5pPr algn="l" rtl="0" fontAlgn="base">
        <a:spcBef>
          <a:spcPct val="0"/>
        </a:spcBef>
        <a:spcAft>
          <a:spcPct val="0"/>
        </a:spcAft>
        <a:defRPr sz="2600">
          <a:solidFill>
            <a:schemeClr val="tx2"/>
          </a:solidFill>
          <a:latin typeface="Arial" charset="0"/>
          <a:ea typeface="Arial" pitchFamily="-105" charset="-52"/>
          <a:cs typeface="Arial" charset="0"/>
        </a:defRPr>
      </a:lvl5pPr>
      <a:lvl6pPr marL="457200" algn="l" rtl="0" eaLnBrk="1" fontAlgn="base" hangingPunct="1">
        <a:spcBef>
          <a:spcPct val="0"/>
        </a:spcBef>
        <a:spcAft>
          <a:spcPct val="0"/>
        </a:spcAft>
        <a:defRPr sz="2600">
          <a:solidFill>
            <a:schemeClr val="tx2"/>
          </a:solidFill>
          <a:latin typeface="Arial" charset="0"/>
          <a:cs typeface="Arial" charset="0"/>
        </a:defRPr>
      </a:lvl6pPr>
      <a:lvl7pPr marL="914400" algn="l" rtl="0" eaLnBrk="1" fontAlgn="base" hangingPunct="1">
        <a:spcBef>
          <a:spcPct val="0"/>
        </a:spcBef>
        <a:spcAft>
          <a:spcPct val="0"/>
        </a:spcAft>
        <a:defRPr sz="2600">
          <a:solidFill>
            <a:schemeClr val="tx2"/>
          </a:solidFill>
          <a:latin typeface="Arial" charset="0"/>
          <a:cs typeface="Arial" charset="0"/>
        </a:defRPr>
      </a:lvl7pPr>
      <a:lvl8pPr marL="1371600" algn="l" rtl="0" eaLnBrk="1" fontAlgn="base" hangingPunct="1">
        <a:spcBef>
          <a:spcPct val="0"/>
        </a:spcBef>
        <a:spcAft>
          <a:spcPct val="0"/>
        </a:spcAft>
        <a:defRPr sz="2600">
          <a:solidFill>
            <a:schemeClr val="tx2"/>
          </a:solidFill>
          <a:latin typeface="Arial" charset="0"/>
          <a:cs typeface="Arial" charset="0"/>
        </a:defRPr>
      </a:lvl8pPr>
      <a:lvl9pPr marL="1828800" algn="l" rtl="0" eaLnBrk="1" fontAlgn="base" hangingPunct="1">
        <a:spcBef>
          <a:spcPct val="0"/>
        </a:spcBef>
        <a:spcAft>
          <a:spcPct val="0"/>
        </a:spcAft>
        <a:defRPr sz="2600">
          <a:solidFill>
            <a:schemeClr val="tx2"/>
          </a:solidFill>
          <a:latin typeface="Arial" charset="0"/>
          <a:cs typeface="Arial" charset="0"/>
        </a:defRPr>
      </a:lvl9pPr>
    </p:titleStyle>
    <p:bodyStyle>
      <a:lvl1pPr marL="179388" indent="-179388" algn="l" rtl="0" fontAlgn="base">
        <a:spcBef>
          <a:spcPct val="20000"/>
        </a:spcBef>
        <a:spcAft>
          <a:spcPct val="40000"/>
        </a:spcAft>
        <a:buChar char="•"/>
        <a:defRPr>
          <a:solidFill>
            <a:schemeClr val="tx2"/>
          </a:solidFill>
          <a:latin typeface="+mn-lt"/>
          <a:ea typeface="Arial" pitchFamily="-105" charset="-52"/>
          <a:cs typeface="+mn-cs"/>
        </a:defRPr>
      </a:lvl1pPr>
      <a:lvl2pPr marL="536575" indent="-177800" algn="l" rtl="0" fontAlgn="base">
        <a:spcBef>
          <a:spcPct val="0"/>
        </a:spcBef>
        <a:spcAft>
          <a:spcPct val="40000"/>
        </a:spcAft>
        <a:buChar char="•"/>
        <a:defRPr sz="1600">
          <a:solidFill>
            <a:schemeClr val="tx2"/>
          </a:solidFill>
          <a:latin typeface="+mn-lt"/>
          <a:ea typeface="Arial" pitchFamily="-105" charset="-52"/>
          <a:cs typeface="+mn-cs"/>
        </a:defRPr>
      </a:lvl2pPr>
      <a:lvl3pPr marL="893763" indent="-177800" algn="l" rtl="0" fontAlgn="base">
        <a:spcBef>
          <a:spcPct val="0"/>
        </a:spcBef>
        <a:spcAft>
          <a:spcPct val="40000"/>
        </a:spcAft>
        <a:buChar char="•"/>
        <a:defRPr sz="1400">
          <a:solidFill>
            <a:schemeClr val="tx2"/>
          </a:solidFill>
          <a:latin typeface="+mn-lt"/>
          <a:ea typeface="Arial" pitchFamily="-105" charset="-52"/>
          <a:cs typeface="+mn-cs"/>
        </a:defRPr>
      </a:lvl3pPr>
      <a:lvl4pPr marL="1255713" indent="-182563" algn="l" rtl="0" fontAlgn="base">
        <a:spcBef>
          <a:spcPct val="0"/>
        </a:spcBef>
        <a:spcAft>
          <a:spcPct val="40000"/>
        </a:spcAft>
        <a:buChar char="•"/>
        <a:defRPr sz="1200">
          <a:solidFill>
            <a:schemeClr val="tx2"/>
          </a:solidFill>
          <a:latin typeface="+mn-lt"/>
          <a:ea typeface="Arial" pitchFamily="-105" charset="-52"/>
          <a:cs typeface="+mn-cs"/>
        </a:defRPr>
      </a:lvl4pPr>
      <a:lvl5pPr marL="1616075" indent="-180975" algn="l" rtl="0" fontAlgn="base">
        <a:spcBef>
          <a:spcPct val="0"/>
        </a:spcBef>
        <a:spcAft>
          <a:spcPct val="40000"/>
        </a:spcAft>
        <a:buChar char="•"/>
        <a:defRPr sz="1000">
          <a:solidFill>
            <a:schemeClr val="tx2"/>
          </a:solidFill>
          <a:latin typeface="+mn-lt"/>
          <a:ea typeface="Arial" pitchFamily="-105" charset="-52"/>
          <a:cs typeface="+mn-cs"/>
        </a:defRPr>
      </a:lvl5pPr>
      <a:lvl6pPr marL="2073275" indent="-180975" algn="l" rtl="0" eaLnBrk="1" fontAlgn="base" hangingPunct="1">
        <a:spcBef>
          <a:spcPct val="0"/>
        </a:spcBef>
        <a:spcAft>
          <a:spcPct val="40000"/>
        </a:spcAft>
        <a:buChar char="•"/>
        <a:defRPr sz="1000">
          <a:solidFill>
            <a:schemeClr val="tx2"/>
          </a:solidFill>
          <a:latin typeface="+mn-lt"/>
          <a:cs typeface="+mn-cs"/>
        </a:defRPr>
      </a:lvl6pPr>
      <a:lvl7pPr marL="2530475" indent="-180975" algn="l" rtl="0" eaLnBrk="1" fontAlgn="base" hangingPunct="1">
        <a:spcBef>
          <a:spcPct val="0"/>
        </a:spcBef>
        <a:spcAft>
          <a:spcPct val="40000"/>
        </a:spcAft>
        <a:buChar char="•"/>
        <a:defRPr sz="1000">
          <a:solidFill>
            <a:schemeClr val="tx2"/>
          </a:solidFill>
          <a:latin typeface="+mn-lt"/>
          <a:cs typeface="+mn-cs"/>
        </a:defRPr>
      </a:lvl7pPr>
      <a:lvl8pPr marL="2987675" indent="-180975" algn="l" rtl="0" eaLnBrk="1" fontAlgn="base" hangingPunct="1">
        <a:spcBef>
          <a:spcPct val="0"/>
        </a:spcBef>
        <a:spcAft>
          <a:spcPct val="40000"/>
        </a:spcAft>
        <a:buChar char="•"/>
        <a:defRPr sz="1000">
          <a:solidFill>
            <a:schemeClr val="tx2"/>
          </a:solidFill>
          <a:latin typeface="+mn-lt"/>
          <a:cs typeface="+mn-cs"/>
        </a:defRPr>
      </a:lvl8pPr>
      <a:lvl9pPr marL="3444875" indent="-180975" algn="l" rtl="0" eaLnBrk="1" fontAlgn="base" hangingPunct="1">
        <a:spcBef>
          <a:spcPct val="0"/>
        </a:spcBef>
        <a:spcAft>
          <a:spcPct val="40000"/>
        </a:spcAft>
        <a:buChar char="•"/>
        <a:defRPr sz="1000">
          <a:solidFill>
            <a:schemeClr val="tx2"/>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0DED8"/>
        </a:solidFill>
        <a:effectLst/>
      </p:bgPr>
    </p:bg>
    <p:spTree>
      <p:nvGrpSpPr>
        <p:cNvPr id="1" name=""/>
        <p:cNvGrpSpPr/>
        <p:nvPr/>
      </p:nvGrpSpPr>
      <p:grpSpPr>
        <a:xfrm>
          <a:off x="0" y="0"/>
          <a:ext cx="0" cy="0"/>
          <a:chOff x="0" y="0"/>
          <a:chExt cx="0" cy="0"/>
        </a:xfrm>
      </p:grpSpPr>
      <p:pic>
        <p:nvPicPr>
          <p:cNvPr id="1026" name="Picture 9" descr="vignette_client_ppt.jpg"/>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1027" name="Rectangle 3"/>
          <p:cNvSpPr>
            <a:spLocks noGrp="1" noChangeArrowheads="1"/>
          </p:cNvSpPr>
          <p:nvPr>
            <p:ph type="title"/>
          </p:nvPr>
        </p:nvSpPr>
        <p:spPr bwMode="auto">
          <a:xfrm>
            <a:off x="539750" y="0"/>
            <a:ext cx="8070850" cy="87947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smtClean="0"/>
              <a:t>Click to edit Master title style</a:t>
            </a:r>
          </a:p>
        </p:txBody>
      </p:sp>
      <p:sp>
        <p:nvSpPr>
          <p:cNvPr id="1028" name="Rectangle 4"/>
          <p:cNvSpPr>
            <a:spLocks noGrp="1" noChangeArrowheads="1"/>
          </p:cNvSpPr>
          <p:nvPr>
            <p:ph type="body" idx="1"/>
          </p:nvPr>
        </p:nvSpPr>
        <p:spPr bwMode="auto">
          <a:xfrm>
            <a:off x="539750" y="914400"/>
            <a:ext cx="8070850" cy="52578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29" name="Picture 5" descr="Logo_green.pdf"/>
          <p:cNvPicPr>
            <a:picLocks noChangeAspect="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8331993" y="6417678"/>
            <a:ext cx="557213" cy="263525"/>
          </a:xfrm>
          <a:prstGeom prst="rect">
            <a:avLst/>
          </a:prstGeom>
          <a:noFill/>
          <a:ln w="9525">
            <a:noFill/>
            <a:miter lim="800000"/>
            <a:headEnd/>
            <a:tailEnd/>
          </a:ln>
        </p:spPr>
      </p:pic>
    </p:spTree>
    <p:extLst>
      <p:ext uri="{BB962C8B-B14F-4D97-AF65-F5344CB8AC3E}">
        <p14:creationId xmlns:p14="http://schemas.microsoft.com/office/powerpoint/2010/main" val="1418029680"/>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Lst>
  <p:transition spd="slow">
    <p:fade thruBlk="1"/>
  </p:transition>
  <p:timing>
    <p:tnLst>
      <p:par>
        <p:cTn id="1" dur="indefinite" restart="never" nodeType="tmRoot"/>
      </p:par>
    </p:tnLst>
  </p:timing>
  <p:txStyles>
    <p:titleStyle>
      <a:lvl1pPr algn="l" rtl="0" fontAlgn="base">
        <a:spcBef>
          <a:spcPct val="0"/>
        </a:spcBef>
        <a:spcAft>
          <a:spcPct val="0"/>
        </a:spcAft>
        <a:defRPr sz="2500">
          <a:solidFill>
            <a:srgbClr val="404040"/>
          </a:solidFill>
          <a:latin typeface="Calibri" pitchFamily="34" charset="0"/>
          <a:ea typeface="+mj-ea"/>
          <a:cs typeface="+mj-cs"/>
        </a:defRPr>
      </a:lvl1pPr>
      <a:lvl2pPr algn="l" rtl="0" fontAlgn="base">
        <a:spcBef>
          <a:spcPct val="0"/>
        </a:spcBef>
        <a:spcAft>
          <a:spcPct val="0"/>
        </a:spcAft>
        <a:defRPr sz="2500">
          <a:solidFill>
            <a:srgbClr val="404040"/>
          </a:solidFill>
          <a:latin typeface="Calibri" pitchFamily="34" charset="0"/>
          <a:cs typeface="Arial" charset="0"/>
        </a:defRPr>
      </a:lvl2pPr>
      <a:lvl3pPr algn="l" rtl="0" fontAlgn="base">
        <a:spcBef>
          <a:spcPct val="0"/>
        </a:spcBef>
        <a:spcAft>
          <a:spcPct val="0"/>
        </a:spcAft>
        <a:defRPr sz="2500">
          <a:solidFill>
            <a:srgbClr val="404040"/>
          </a:solidFill>
          <a:latin typeface="Calibri" pitchFamily="34" charset="0"/>
          <a:cs typeface="Arial" charset="0"/>
        </a:defRPr>
      </a:lvl3pPr>
      <a:lvl4pPr algn="l" rtl="0" fontAlgn="base">
        <a:spcBef>
          <a:spcPct val="0"/>
        </a:spcBef>
        <a:spcAft>
          <a:spcPct val="0"/>
        </a:spcAft>
        <a:defRPr sz="2500">
          <a:solidFill>
            <a:srgbClr val="404040"/>
          </a:solidFill>
          <a:latin typeface="Calibri" pitchFamily="34" charset="0"/>
          <a:cs typeface="Arial" charset="0"/>
        </a:defRPr>
      </a:lvl4pPr>
      <a:lvl5pPr algn="l" rtl="0" fontAlgn="base">
        <a:spcBef>
          <a:spcPct val="0"/>
        </a:spcBef>
        <a:spcAft>
          <a:spcPct val="0"/>
        </a:spcAft>
        <a:defRPr sz="2500">
          <a:solidFill>
            <a:srgbClr val="404040"/>
          </a:solidFill>
          <a:latin typeface="Calibri" pitchFamily="34" charset="0"/>
          <a:cs typeface="Arial" charset="0"/>
        </a:defRPr>
      </a:lvl5pPr>
      <a:lvl6pPr marL="457200" algn="l" rtl="0" eaLnBrk="1" fontAlgn="base" hangingPunct="1">
        <a:spcBef>
          <a:spcPct val="0"/>
        </a:spcBef>
        <a:spcAft>
          <a:spcPct val="0"/>
        </a:spcAft>
        <a:defRPr sz="2500">
          <a:solidFill>
            <a:srgbClr val="404040"/>
          </a:solidFill>
          <a:latin typeface="Arial" charset="0"/>
          <a:cs typeface="Arial" charset="0"/>
        </a:defRPr>
      </a:lvl6pPr>
      <a:lvl7pPr marL="914400" algn="l" rtl="0" eaLnBrk="1" fontAlgn="base" hangingPunct="1">
        <a:spcBef>
          <a:spcPct val="0"/>
        </a:spcBef>
        <a:spcAft>
          <a:spcPct val="0"/>
        </a:spcAft>
        <a:defRPr sz="2500">
          <a:solidFill>
            <a:srgbClr val="404040"/>
          </a:solidFill>
          <a:latin typeface="Arial" charset="0"/>
          <a:cs typeface="Arial" charset="0"/>
        </a:defRPr>
      </a:lvl7pPr>
      <a:lvl8pPr marL="1371600" algn="l" rtl="0" eaLnBrk="1" fontAlgn="base" hangingPunct="1">
        <a:spcBef>
          <a:spcPct val="0"/>
        </a:spcBef>
        <a:spcAft>
          <a:spcPct val="0"/>
        </a:spcAft>
        <a:defRPr sz="2500">
          <a:solidFill>
            <a:srgbClr val="404040"/>
          </a:solidFill>
          <a:latin typeface="Arial" charset="0"/>
          <a:cs typeface="Arial" charset="0"/>
        </a:defRPr>
      </a:lvl8pPr>
      <a:lvl9pPr marL="1828800" algn="l" rtl="0" eaLnBrk="1" fontAlgn="base" hangingPunct="1">
        <a:spcBef>
          <a:spcPct val="0"/>
        </a:spcBef>
        <a:spcAft>
          <a:spcPct val="0"/>
        </a:spcAft>
        <a:defRPr sz="2500">
          <a:solidFill>
            <a:srgbClr val="404040"/>
          </a:solidFill>
          <a:latin typeface="Arial" charset="0"/>
          <a:cs typeface="Arial" charset="0"/>
        </a:defRPr>
      </a:lvl9pPr>
    </p:titleStyle>
    <p:bodyStyle>
      <a:lvl1pPr marL="342900" indent="-342900" algn="l" rtl="0" fontAlgn="base">
        <a:lnSpc>
          <a:spcPct val="110000"/>
        </a:lnSpc>
        <a:spcBef>
          <a:spcPct val="0"/>
        </a:spcBef>
        <a:spcAft>
          <a:spcPct val="0"/>
        </a:spcAft>
        <a:buFont typeface="Wingdings" pitchFamily="2" charset="2"/>
        <a:buChar char="§"/>
        <a:defRPr sz="4000">
          <a:solidFill>
            <a:schemeClr val="tx1"/>
          </a:solidFill>
          <a:latin typeface="Calibri" pitchFamily="34" charset="0"/>
          <a:ea typeface="+mn-ea"/>
          <a:cs typeface="+mn-cs"/>
        </a:defRPr>
      </a:lvl1pPr>
      <a:lvl2pPr marL="685800" indent="-342900" algn="l" rtl="0" fontAlgn="base">
        <a:lnSpc>
          <a:spcPct val="110000"/>
        </a:lnSpc>
        <a:spcBef>
          <a:spcPct val="0"/>
        </a:spcBef>
        <a:spcAft>
          <a:spcPct val="0"/>
        </a:spcAft>
        <a:buFont typeface="Arial" charset="0"/>
        <a:buChar char="–"/>
        <a:defRPr sz="2400">
          <a:solidFill>
            <a:schemeClr val="tx1"/>
          </a:solidFill>
          <a:latin typeface="Calibri" pitchFamily="34" charset="0"/>
          <a:cs typeface="+mn-cs"/>
        </a:defRPr>
      </a:lvl2pPr>
      <a:lvl3pPr marL="914400" indent="-228600" algn="l" rtl="0" fontAlgn="base">
        <a:lnSpc>
          <a:spcPct val="110000"/>
        </a:lnSpc>
        <a:spcBef>
          <a:spcPct val="0"/>
        </a:spcBef>
        <a:spcAft>
          <a:spcPct val="0"/>
        </a:spcAft>
        <a:buChar char="•"/>
        <a:defRPr sz="1500">
          <a:solidFill>
            <a:schemeClr val="tx1"/>
          </a:solidFill>
          <a:latin typeface="Calibri" pitchFamily="34" charset="0"/>
          <a:cs typeface="+mn-cs"/>
        </a:defRPr>
      </a:lvl3pPr>
      <a:lvl4pPr marL="914400" indent="-228600" algn="l" rtl="0" fontAlgn="base">
        <a:lnSpc>
          <a:spcPct val="110000"/>
        </a:lnSpc>
        <a:spcBef>
          <a:spcPct val="0"/>
        </a:spcBef>
        <a:spcAft>
          <a:spcPct val="0"/>
        </a:spcAft>
        <a:buChar char="•"/>
        <a:defRPr sz="1500">
          <a:solidFill>
            <a:schemeClr val="tx1"/>
          </a:solidFill>
          <a:latin typeface="Calibri" pitchFamily="34" charset="0"/>
          <a:cs typeface="+mn-cs"/>
        </a:defRPr>
      </a:lvl4pPr>
      <a:lvl5pPr marL="914400" indent="-228600" algn="l" rtl="0" fontAlgn="base">
        <a:lnSpc>
          <a:spcPct val="110000"/>
        </a:lnSpc>
        <a:spcBef>
          <a:spcPct val="0"/>
        </a:spcBef>
        <a:spcAft>
          <a:spcPct val="0"/>
        </a:spcAft>
        <a:buChar char="•"/>
        <a:defRPr sz="1500">
          <a:solidFill>
            <a:schemeClr val="tx1"/>
          </a:solidFill>
          <a:latin typeface="Calibri" pitchFamily="34" charset="0"/>
          <a:cs typeface="+mn-cs"/>
        </a:defRPr>
      </a:lvl5pPr>
      <a:lvl6pPr marL="1171575" indent="-173038" algn="l" rtl="0" eaLnBrk="1" fontAlgn="base" hangingPunct="1">
        <a:lnSpc>
          <a:spcPct val="110000"/>
        </a:lnSpc>
        <a:spcBef>
          <a:spcPct val="0"/>
        </a:spcBef>
        <a:spcAft>
          <a:spcPct val="0"/>
        </a:spcAft>
        <a:buChar char="•"/>
        <a:defRPr sz="1500">
          <a:solidFill>
            <a:schemeClr val="tx1"/>
          </a:solidFill>
          <a:latin typeface="+mn-lt"/>
          <a:cs typeface="+mn-cs"/>
        </a:defRPr>
      </a:lvl6pPr>
      <a:lvl7pPr marL="1628775" indent="-173038" algn="l" rtl="0" eaLnBrk="1" fontAlgn="base" hangingPunct="1">
        <a:lnSpc>
          <a:spcPct val="110000"/>
        </a:lnSpc>
        <a:spcBef>
          <a:spcPct val="0"/>
        </a:spcBef>
        <a:spcAft>
          <a:spcPct val="0"/>
        </a:spcAft>
        <a:buChar char="•"/>
        <a:defRPr sz="1500">
          <a:solidFill>
            <a:schemeClr val="tx1"/>
          </a:solidFill>
          <a:latin typeface="+mn-lt"/>
          <a:cs typeface="+mn-cs"/>
        </a:defRPr>
      </a:lvl7pPr>
      <a:lvl8pPr marL="2085975" indent="-173038" algn="l" rtl="0" eaLnBrk="1" fontAlgn="base" hangingPunct="1">
        <a:lnSpc>
          <a:spcPct val="110000"/>
        </a:lnSpc>
        <a:spcBef>
          <a:spcPct val="0"/>
        </a:spcBef>
        <a:spcAft>
          <a:spcPct val="0"/>
        </a:spcAft>
        <a:buChar char="•"/>
        <a:defRPr sz="1500">
          <a:solidFill>
            <a:schemeClr val="tx1"/>
          </a:solidFill>
          <a:latin typeface="+mn-lt"/>
          <a:cs typeface="+mn-cs"/>
        </a:defRPr>
      </a:lvl8pPr>
      <a:lvl9pPr marL="2543175" indent="-173038" algn="l" rtl="0" eaLnBrk="1" fontAlgn="base" hangingPunct="1">
        <a:lnSpc>
          <a:spcPct val="110000"/>
        </a:lnSpc>
        <a:spcBef>
          <a:spcPct val="0"/>
        </a:spcBef>
        <a:spcAft>
          <a:spcPct val="0"/>
        </a:spcAft>
        <a:buChar char="•"/>
        <a:defRPr sz="15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gif"/><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46.jpe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61.jpeg"/><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64.jpeg"/><Relationship Id="rId4" Type="http://schemas.openxmlformats.org/officeDocument/2006/relationships/image" Target="../media/image63.jpeg"/></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jpeg"/></Relationships>
</file>

<file path=ppt/slides/_rels/slide2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71.png"/><Relationship Id="rId4" Type="http://schemas.openxmlformats.org/officeDocument/2006/relationships/image" Target="../media/image70.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73.jpeg"/><Relationship Id="rId4" Type="http://schemas.openxmlformats.org/officeDocument/2006/relationships/image" Target="../media/image72.jpeg"/></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76.png"/></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emf"/></Relationships>
</file>

<file path=ppt/slides/_rels/slide39.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6.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85.png"/><Relationship Id="rId5" Type="http://schemas.openxmlformats.org/officeDocument/2006/relationships/image" Target="../media/image83.png"/><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41.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emf"/><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4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100.jpeg"/><Relationship Id="rId4" Type="http://schemas.openxmlformats.org/officeDocument/2006/relationships/image" Target="../media/image99.png"/></Relationships>
</file>

<file path=ppt/slides/_rels/slide4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102.png"/></Relationships>
</file>

<file path=ppt/slides/_rels/slide4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4.xml"/><Relationship Id="rId1" Type="http://schemas.openxmlformats.org/officeDocument/2006/relationships/slideLayout" Target="../slideLayouts/slideLayout12.xml"/><Relationship Id="rId5" Type="http://schemas.openxmlformats.org/officeDocument/2006/relationships/image" Target="../media/image105.jpeg"/><Relationship Id="rId4" Type="http://schemas.openxmlformats.org/officeDocument/2006/relationships/image" Target="../media/image104.png"/></Relationships>
</file>

<file path=ppt/slides/_rels/slide45.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jpeg"/><Relationship Id="rId7" Type="http://schemas.openxmlformats.org/officeDocument/2006/relationships/image" Target="../media/image110.emf"/><Relationship Id="rId2" Type="http://schemas.openxmlformats.org/officeDocument/2006/relationships/notesSlide" Target="../notesSlides/notesSlide45.xml"/><Relationship Id="rId1" Type="http://schemas.openxmlformats.org/officeDocument/2006/relationships/slideLayout" Target="../slideLayouts/slideLayout12.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14.png"/><Relationship Id="rId2" Type="http://schemas.microsoft.com/office/2007/relationships/media" Target="../media/media1.wmv"/><Relationship Id="rId1" Type="http://schemas.openxmlformats.org/officeDocument/2006/relationships/video" Target="NULL" TargetMode="External"/><Relationship Id="rId6" Type="http://schemas.openxmlformats.org/officeDocument/2006/relationships/image" Target="../media/image113.emf"/><Relationship Id="rId5" Type="http://schemas.openxmlformats.org/officeDocument/2006/relationships/image" Target="../media/image112.emf"/><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notesSlide" Target="../notesSlides/notesSlide48.xml"/><Relationship Id="rId1" Type="http://schemas.openxmlformats.org/officeDocument/2006/relationships/slideLayout" Target="../slideLayouts/slideLayout12.xml"/><Relationship Id="rId6" Type="http://schemas.openxmlformats.org/officeDocument/2006/relationships/image" Target="../media/image118.emf"/><Relationship Id="rId5" Type="http://schemas.openxmlformats.org/officeDocument/2006/relationships/image" Target="../media/image117.emf"/><Relationship Id="rId4" Type="http://schemas.openxmlformats.org/officeDocument/2006/relationships/image" Target="../media/image116.emf"/></Relationships>
</file>

<file path=ppt/slides/_rels/slide49.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notesSlide" Target="../notesSlides/notesSlide49.xml"/><Relationship Id="rId1" Type="http://schemas.openxmlformats.org/officeDocument/2006/relationships/slideLayout" Target="../slideLayouts/slideLayout12.xml"/><Relationship Id="rId4" Type="http://schemas.openxmlformats.org/officeDocument/2006/relationships/image" Target="../media/image119.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50.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53.xml"/><Relationship Id="rId1" Type="http://schemas.openxmlformats.org/officeDocument/2006/relationships/slideLayout" Target="../slideLayouts/slideLayout12.xml"/><Relationship Id="rId4" Type="http://schemas.openxmlformats.org/officeDocument/2006/relationships/image" Target="../media/image122.jpeg"/></Relationships>
</file>

<file path=ppt/slides/_rels/slide5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4.xml"/><Relationship Id="rId1" Type="http://schemas.openxmlformats.org/officeDocument/2006/relationships/slideLayout" Target="../slideLayouts/slideLayout12.xml"/><Relationship Id="rId4" Type="http://schemas.openxmlformats.org/officeDocument/2006/relationships/image" Target="../media/image123.jpeg"/></Relationships>
</file>

<file path=ppt/slides/_rels/slide5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notesSlide" Target="../notesSlides/notesSlide57.xml"/><Relationship Id="rId1" Type="http://schemas.openxmlformats.org/officeDocument/2006/relationships/slideLayout" Target="../slideLayouts/slideLayout12.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58.xml.rels><?xml version="1.0" encoding="UTF-8" standalone="yes"?>
<Relationships xmlns="http://schemas.openxmlformats.org/package/2006/relationships"><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notesSlide" Target="../notesSlides/notesSlide58.xml"/><Relationship Id="rId1" Type="http://schemas.openxmlformats.org/officeDocument/2006/relationships/slideLayout" Target="../slideLayouts/slideLayout12.xml"/><Relationship Id="rId6" Type="http://schemas.openxmlformats.org/officeDocument/2006/relationships/image" Target="../media/image135.jpeg"/><Relationship Id="rId5" Type="http://schemas.openxmlformats.org/officeDocument/2006/relationships/image" Target="../media/image134.png"/><Relationship Id="rId4" Type="http://schemas.openxmlformats.org/officeDocument/2006/relationships/image" Target="../media/image133.jpeg"/></Relationships>
</file>

<file path=ppt/slides/_rels/slide59.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notesSlide" Target="../notesSlides/notesSlide59.xml"/><Relationship Id="rId1" Type="http://schemas.openxmlformats.org/officeDocument/2006/relationships/slideLayout" Target="../slideLayouts/slideLayout12.xml"/><Relationship Id="rId5" Type="http://schemas.openxmlformats.org/officeDocument/2006/relationships/image" Target="../media/image139.png"/><Relationship Id="rId4" Type="http://schemas.openxmlformats.org/officeDocument/2006/relationships/image" Target="../media/image138.emf"/></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140.png"/><Relationship Id="rId5" Type="http://schemas.openxmlformats.org/officeDocument/2006/relationships/image" Target="../media/image137.emf"/><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61.xml"/><Relationship Id="rId1" Type="http://schemas.openxmlformats.org/officeDocument/2006/relationships/slideLayout" Target="../slideLayouts/slideLayout12.xml"/><Relationship Id="rId4" Type="http://schemas.openxmlformats.org/officeDocument/2006/relationships/image" Target="../media/image11.jpeg"/></Relationships>
</file>

<file path=ppt/slides/_rels/slide6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62.xml"/><Relationship Id="rId1" Type="http://schemas.openxmlformats.org/officeDocument/2006/relationships/slideLayout" Target="../slideLayouts/slideLayout12.xml"/><Relationship Id="rId4" Type="http://schemas.openxmlformats.org/officeDocument/2006/relationships/image" Target="../media/image142.jpeg"/></Relationships>
</file>

<file path=ppt/slides/_rels/slide63.xml.rels><?xml version="1.0" encoding="UTF-8" standalone="yes"?>
<Relationships xmlns="http://schemas.openxmlformats.org/package/2006/relationships"><Relationship Id="rId8" Type="http://schemas.openxmlformats.org/officeDocument/2006/relationships/image" Target="../media/image147.jpeg"/><Relationship Id="rId3" Type="http://schemas.openxmlformats.org/officeDocument/2006/relationships/image" Target="../media/image143.png"/><Relationship Id="rId7" Type="http://schemas.openxmlformats.org/officeDocument/2006/relationships/image" Target="../media/image146.png"/><Relationship Id="rId2" Type="http://schemas.openxmlformats.org/officeDocument/2006/relationships/notesSlide" Target="../notesSlides/notesSlide63.xml"/><Relationship Id="rId1" Type="http://schemas.openxmlformats.org/officeDocument/2006/relationships/slideLayout" Target="../slideLayouts/slideLayout12.xml"/><Relationship Id="rId6" Type="http://schemas.openxmlformats.org/officeDocument/2006/relationships/image" Target="../media/image46.jpeg"/><Relationship Id="rId5" Type="http://schemas.openxmlformats.org/officeDocument/2006/relationships/image" Target="../media/image145.jpeg"/><Relationship Id="rId4" Type="http://schemas.openxmlformats.org/officeDocument/2006/relationships/image" Target="../media/image144.jpeg"/><Relationship Id="rId9" Type="http://schemas.openxmlformats.org/officeDocument/2006/relationships/image" Target="../media/image148.jpeg"/></Relationships>
</file>

<file path=ppt/slides/_rels/slide6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4.xml"/><Relationship Id="rId1" Type="http://schemas.openxmlformats.org/officeDocument/2006/relationships/slideLayout" Target="../slideLayouts/slideLayout12.xml"/><Relationship Id="rId4" Type="http://schemas.openxmlformats.org/officeDocument/2006/relationships/image" Target="../media/image105.jpeg"/></Relationships>
</file>

<file path=ppt/slides/_rels/slide65.xml.rels><?xml version="1.0" encoding="UTF-8" standalone="yes"?>
<Relationships xmlns="http://schemas.openxmlformats.org/package/2006/relationships"><Relationship Id="rId3" Type="http://schemas.openxmlformats.org/officeDocument/2006/relationships/image" Target="../media/image149.emf"/><Relationship Id="rId2" Type="http://schemas.openxmlformats.org/officeDocument/2006/relationships/notesSlide" Target="../notesSlides/notesSlide65.xml"/><Relationship Id="rId1" Type="http://schemas.openxmlformats.org/officeDocument/2006/relationships/slideLayout" Target="../slideLayouts/slideLayout12.xml"/><Relationship Id="rId5" Type="http://schemas.openxmlformats.org/officeDocument/2006/relationships/image" Target="../media/image151.png"/><Relationship Id="rId4" Type="http://schemas.openxmlformats.org/officeDocument/2006/relationships/image" Target="../media/image150.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1845302" y="3817202"/>
            <a:ext cx="5279398" cy="1470025"/>
          </a:xfrm>
        </p:spPr>
        <p:txBody>
          <a:bodyPr/>
          <a:lstStyle/>
          <a:p>
            <a:pPr algn="ctr"/>
            <a:r>
              <a:rPr lang="en-US" sz="3600" dirty="0" smtClean="0">
                <a:solidFill>
                  <a:schemeClr val="bg1">
                    <a:lumMod val="10000"/>
                  </a:schemeClr>
                </a:solidFill>
                <a:latin typeface="Gotham Bold" pitchFamily="50" charset="0"/>
                <a:cs typeface="Gotham Bold" pitchFamily="50" charset="0"/>
              </a:rPr>
              <a:t>B2B Sales Summit</a:t>
            </a:r>
            <a:br>
              <a:rPr lang="en-US" sz="3600" dirty="0" smtClean="0">
                <a:solidFill>
                  <a:schemeClr val="bg1">
                    <a:lumMod val="10000"/>
                  </a:schemeClr>
                </a:solidFill>
                <a:latin typeface="Gotham Bold" pitchFamily="50" charset="0"/>
                <a:cs typeface="Gotham Bold" pitchFamily="50" charset="0"/>
              </a:rPr>
            </a:br>
            <a:r>
              <a:rPr lang="en-US" sz="3600" dirty="0" smtClean="0">
                <a:solidFill>
                  <a:schemeClr val="bg1">
                    <a:lumMod val="10000"/>
                  </a:schemeClr>
                </a:solidFill>
                <a:latin typeface="Gotham Light" pitchFamily="50" charset="0"/>
                <a:cs typeface="Gotham Light" pitchFamily="50" charset="0"/>
              </a:rPr>
              <a:t>June 2011</a:t>
            </a:r>
            <a:br>
              <a:rPr lang="en-US" sz="3600" dirty="0" smtClean="0">
                <a:solidFill>
                  <a:schemeClr val="bg1">
                    <a:lumMod val="10000"/>
                  </a:schemeClr>
                </a:solidFill>
                <a:latin typeface="Gotham Light" pitchFamily="50" charset="0"/>
                <a:cs typeface="Gotham Light" pitchFamily="50" charset="0"/>
              </a:rPr>
            </a:br>
            <a:endParaRPr lang="en-US" sz="3600" dirty="0">
              <a:solidFill>
                <a:schemeClr val="bg1">
                  <a:lumMod val="10000"/>
                </a:schemeClr>
              </a:solidFill>
              <a:latin typeface="Gotham Light" pitchFamily="50" charset="0"/>
              <a:cs typeface="Gotham Light" pitchFamily="50" charset="0"/>
            </a:endParaRPr>
          </a:p>
        </p:txBody>
      </p:sp>
      <p:pic>
        <p:nvPicPr>
          <p:cNvPr id="1026" name="Picture 2" descr="Y:\Customers\T-MobileUSA\Carrier Brand Guidelines\T-Mobile\20636-27168-Logo_Stick_Together_.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53510" y="1540021"/>
            <a:ext cx="5634140" cy="2028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1119191"/>
      </p:ext>
    </p:extLst>
  </p:cSld>
  <p:clrMapOvr>
    <a:masterClrMapping/>
  </p:clrMapOvr>
  <p:transition spd="slow">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19300" y="761210"/>
            <a:ext cx="5458886" cy="5637210"/>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9401" y="889003"/>
            <a:ext cx="2654300" cy="663575"/>
          </a:xfrm>
          <a:prstGeom prst="rect">
            <a:avLst/>
          </a:prstGeom>
        </p:spPr>
      </p:pic>
    </p:spTree>
    <p:extLst>
      <p:ext uri="{BB962C8B-B14F-4D97-AF65-F5344CB8AC3E}">
        <p14:creationId xmlns:p14="http://schemas.microsoft.com/office/powerpoint/2010/main" val="158894283"/>
      </p:ext>
    </p:extLst>
  </p:cSld>
  <p:clrMapOvr>
    <a:masterClrMapping/>
  </p:clrMapOvr>
  <p:transition spd="slow">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7714" y="1681159"/>
            <a:ext cx="2812049" cy="3856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99201" y="1706046"/>
            <a:ext cx="3686629" cy="3807060"/>
          </a:xfrm>
          <a:prstGeom prst="rect">
            <a:avLst/>
          </a:prstGeom>
        </p:spPr>
      </p:pic>
      <p:pic>
        <p:nvPicPr>
          <p:cNvPr id="13" name="Picture 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289628" y="3017590"/>
            <a:ext cx="4538560" cy="1183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6" name="Slide Number Placeholder 5"/>
          <p:cNvSpPr>
            <a:spLocks noGrp="1"/>
          </p:cNvSpPr>
          <p:nvPr>
            <p:ph type="sldNum" sz="quarter" idx="17"/>
          </p:nvPr>
        </p:nvSpPr>
        <p:spPr/>
        <p:txBody>
          <a:bodyPr/>
          <a:lstStyle/>
          <a:p>
            <a:fld id="{7F8573A4-9B77-7F4C-8530-2478178DAFBC}" type="slidenum">
              <a:rPr lang="en-GB" smtClean="0"/>
              <a:pPr/>
              <a:t>11</a:t>
            </a:fld>
            <a:endParaRPr lang="en-GB" dirty="0"/>
          </a:p>
        </p:txBody>
      </p:sp>
      <p:pic>
        <p:nvPicPr>
          <p:cNvPr id="9" name="Picture 8" descr="Premium_design.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289241" y="884879"/>
            <a:ext cx="2743200" cy="1097280"/>
          </a:xfrm>
          <a:prstGeom prst="rect">
            <a:avLst/>
          </a:prstGeom>
        </p:spPr>
      </p:pic>
      <p:sp>
        <p:nvSpPr>
          <p:cNvPr id="14" name="Text Placeholder 2"/>
          <p:cNvSpPr>
            <a:spLocks noGrp="1"/>
          </p:cNvSpPr>
          <p:nvPr>
            <p:ph type="body" sz="quarter" idx="4294967295"/>
          </p:nvPr>
        </p:nvSpPr>
        <p:spPr>
          <a:xfrm>
            <a:off x="217714" y="5513106"/>
            <a:ext cx="2281238" cy="830262"/>
          </a:xfrm>
        </p:spPr>
        <p:txBody>
          <a:bodyPr/>
          <a:lstStyle/>
          <a:p>
            <a:pPr marL="0" indent="0" algn="ctr">
              <a:lnSpc>
                <a:spcPct val="100000"/>
              </a:lnSpc>
              <a:buNone/>
            </a:pPr>
            <a:r>
              <a:rPr lang="en-US" dirty="0" smtClean="0">
                <a:latin typeface="Gotham Bold" pitchFamily="50" charset="0"/>
                <a:cs typeface="Gotham Bold" pitchFamily="50" charset="0"/>
              </a:rPr>
              <a:t>Unibody Metal Frame</a:t>
            </a:r>
          </a:p>
        </p:txBody>
      </p:sp>
      <p:sp>
        <p:nvSpPr>
          <p:cNvPr id="16" name="Text Placeholder 2"/>
          <p:cNvSpPr>
            <a:spLocks noGrp="1"/>
          </p:cNvSpPr>
          <p:nvPr>
            <p:ph type="body" sz="quarter" idx="4294967295"/>
          </p:nvPr>
        </p:nvSpPr>
        <p:spPr>
          <a:xfrm>
            <a:off x="3520222" y="4201562"/>
            <a:ext cx="2281238" cy="830262"/>
          </a:xfrm>
        </p:spPr>
        <p:txBody>
          <a:bodyPr/>
          <a:lstStyle/>
          <a:p>
            <a:pPr marL="0" indent="0" algn="ctr">
              <a:lnSpc>
                <a:spcPct val="100000"/>
              </a:lnSpc>
              <a:buNone/>
            </a:pPr>
            <a:r>
              <a:rPr lang="en-US" dirty="0" smtClean="0">
                <a:latin typeface="Gotham Bold" pitchFamily="50" charset="0"/>
                <a:cs typeface="Gotham Bold" pitchFamily="50" charset="0"/>
              </a:rPr>
              <a:t>Curved Glass</a:t>
            </a:r>
          </a:p>
        </p:txBody>
      </p:sp>
      <p:sp>
        <p:nvSpPr>
          <p:cNvPr id="17" name="Text Placeholder 2"/>
          <p:cNvSpPr>
            <a:spLocks noGrp="1"/>
          </p:cNvSpPr>
          <p:nvPr>
            <p:ph type="body" sz="quarter" idx="4294967295"/>
          </p:nvPr>
        </p:nvSpPr>
        <p:spPr>
          <a:xfrm>
            <a:off x="6828188" y="5349649"/>
            <a:ext cx="2281238" cy="830262"/>
          </a:xfrm>
        </p:spPr>
        <p:txBody>
          <a:bodyPr/>
          <a:lstStyle/>
          <a:p>
            <a:pPr marL="0" indent="0" algn="ctr">
              <a:lnSpc>
                <a:spcPct val="100000"/>
              </a:lnSpc>
              <a:buNone/>
            </a:pPr>
            <a:r>
              <a:rPr lang="en-US" dirty="0" smtClean="0">
                <a:latin typeface="Gotham Bold" pitchFamily="50" charset="0"/>
                <a:cs typeface="Gotham Bold" pitchFamily="50" charset="0"/>
              </a:rPr>
              <a:t>Slim Profile</a:t>
            </a:r>
          </a:p>
        </p:txBody>
      </p:sp>
    </p:spTree>
    <p:extLst>
      <p:ext uri="{BB962C8B-B14F-4D97-AF65-F5344CB8AC3E}">
        <p14:creationId xmlns:p14="http://schemas.microsoft.com/office/powerpoint/2010/main" val="427980212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Effect transition="in" filter="fade">
                                      <p:cBhvr>
                                        <p:cTn id="14" dur="500"/>
                                        <p:tgtEl>
                                          <p:spTgt spid="14">
                                            <p:txEl>
                                              <p:pRg st="0" end="0"/>
                                            </p:txEl>
                                          </p:spTgt>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fade">
                                      <p:cBhvr>
                                        <p:cTn id="21" dur="500"/>
                                        <p:tgtEl>
                                          <p:spTgt spid="16">
                                            <p:txEl>
                                              <p:pRg st="0" end="0"/>
                                            </p:txEl>
                                          </p:spTgt>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xEl>
                                              <p:pRg st="0" end="0"/>
                                            </p:txEl>
                                          </p:spTgt>
                                        </p:tgtEl>
                                        <p:attrNameLst>
                                          <p:attrName>style.visibility</p:attrName>
                                        </p:attrNameLst>
                                      </p:cBhvr>
                                      <p:to>
                                        <p:strVal val="visible"/>
                                      </p:to>
                                    </p:set>
                                    <p:animEffect transition="in" filter="fade">
                                      <p:cBhvr>
                                        <p:cTn id="28"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6" grpId="0" build="p"/>
      <p:bldP spid="1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HTC-11-Sensation-0216.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68688" y="666762"/>
            <a:ext cx="3541484" cy="5662596"/>
          </a:xfrm>
          <a:prstGeom prst="rect">
            <a:avLst/>
          </a:prstGeom>
        </p:spPr>
      </p:pic>
      <p:cxnSp>
        <p:nvCxnSpPr>
          <p:cNvPr id="21" name="Straight Arrow Connector 20"/>
          <p:cNvCxnSpPr/>
          <p:nvPr/>
        </p:nvCxnSpPr>
        <p:spPr>
          <a:xfrm flipV="1">
            <a:off x="5935121" y="1524000"/>
            <a:ext cx="2134822" cy="3695096"/>
          </a:xfrm>
          <a:prstGeom prst="straightConnector1">
            <a:avLst/>
          </a:prstGeom>
          <a:ln w="57150">
            <a:solidFill>
              <a:srgbClr val="FFFFFF"/>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34484" y="5414841"/>
            <a:ext cx="4858430" cy="584775"/>
          </a:xfrm>
          <a:prstGeom prst="rect">
            <a:avLst/>
          </a:prstGeom>
          <a:noFill/>
        </p:spPr>
        <p:txBody>
          <a:bodyPr wrap="square" rtlCol="0">
            <a:spAutoFit/>
          </a:bodyPr>
          <a:lstStyle/>
          <a:p>
            <a:r>
              <a:rPr lang="en-US" sz="3200" dirty="0" smtClean="0">
                <a:latin typeface="Gotham Bold" pitchFamily="50" charset="0"/>
                <a:cs typeface="Gotham Bold" pitchFamily="50" charset="0"/>
              </a:rPr>
              <a:t>Large Brilliant Display</a:t>
            </a:r>
          </a:p>
        </p:txBody>
      </p:sp>
      <p:sp>
        <p:nvSpPr>
          <p:cNvPr id="32" name="TextBox 31"/>
          <p:cNvSpPr txBox="1"/>
          <p:nvPr/>
        </p:nvSpPr>
        <p:spPr>
          <a:xfrm>
            <a:off x="6315824" y="2874164"/>
            <a:ext cx="1373416" cy="994767"/>
          </a:xfrm>
          <a:prstGeom prst="roundRect">
            <a:avLst>
              <a:gd name="adj" fmla="val 12752"/>
            </a:avLst>
          </a:prstGeom>
          <a:solidFill>
            <a:schemeClr val="accent3"/>
          </a:solidFill>
          <a:ln>
            <a:solidFill>
              <a:schemeClr val="bg2"/>
            </a:solidFill>
          </a:ln>
        </p:spPr>
        <p:txBody>
          <a:bodyPr wrap="square" rtlCol="0">
            <a:spAutoFit/>
          </a:bodyPr>
          <a:lstStyle/>
          <a:p>
            <a:r>
              <a:rPr lang="en-US" sz="1800" dirty="0" smtClean="0">
                <a:solidFill>
                  <a:schemeClr val="bg1">
                    <a:lumMod val="10000"/>
                  </a:schemeClr>
                </a:solidFill>
                <a:latin typeface="Gotham Light" pitchFamily="50" charset="0"/>
                <a:cs typeface="Gotham Light" pitchFamily="50" charset="0"/>
              </a:rPr>
              <a:t>4.3 in </a:t>
            </a:r>
            <a:r>
              <a:rPr lang="en-US" sz="1800" dirty="0" err="1" smtClean="0">
                <a:solidFill>
                  <a:schemeClr val="bg1">
                    <a:lumMod val="10000"/>
                  </a:schemeClr>
                </a:solidFill>
                <a:latin typeface="Gotham Light" pitchFamily="50" charset="0"/>
                <a:cs typeface="Gotham Light" pitchFamily="50" charset="0"/>
              </a:rPr>
              <a:t>qHD</a:t>
            </a:r>
            <a:r>
              <a:rPr lang="en-US" sz="1800" dirty="0" smtClean="0">
                <a:solidFill>
                  <a:schemeClr val="bg1">
                    <a:lumMod val="10000"/>
                  </a:schemeClr>
                </a:solidFill>
                <a:latin typeface="Gotham Light" pitchFamily="50" charset="0"/>
                <a:cs typeface="Gotham Light" pitchFamily="50" charset="0"/>
              </a:rPr>
              <a:t> Display</a:t>
            </a:r>
          </a:p>
        </p:txBody>
      </p:sp>
      <p:grpSp>
        <p:nvGrpSpPr>
          <p:cNvPr id="6" name="Group 5"/>
          <p:cNvGrpSpPr/>
          <p:nvPr/>
        </p:nvGrpSpPr>
        <p:grpSpPr>
          <a:xfrm>
            <a:off x="-1204685" y="1347269"/>
            <a:ext cx="6473371" cy="4048556"/>
            <a:chOff x="-1204685" y="952385"/>
            <a:chExt cx="6473371" cy="4048556"/>
          </a:xfrm>
        </p:grpSpPr>
        <p:pic>
          <p:nvPicPr>
            <p:cNvPr id="11" name="Picture 10" descr="HTC-11-Sensation-0216.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7723" y="-260023"/>
              <a:ext cx="4048556" cy="6473371"/>
            </a:xfrm>
            <a:prstGeom prst="rect">
              <a:avLst/>
            </a:prstGeom>
          </p:spPr>
        </p:pic>
        <p:pic>
          <p:nvPicPr>
            <p:cNvPr id="9" name="Picture Placeholder 1"/>
            <p:cNvPicPr>
              <a:picLocks noChangeAspect="1"/>
            </p:cNvPicPr>
            <p:nvPr/>
          </p:nvPicPr>
          <p:blipFill>
            <a:blip r:embed="rId4" cstate="email">
              <a:extLst>
                <a:ext uri="{28A0092B-C50C-407E-A947-70E740481C1C}">
                  <a14:useLocalDpi xmlns:a14="http://schemas.microsoft.com/office/drawing/2010/main"/>
                </a:ext>
              </a:extLst>
            </a:blip>
            <a:srcRect l="75" r="75"/>
            <a:stretch>
              <a:fillRect/>
            </a:stretch>
          </p:blipFill>
          <p:spPr>
            <a:xfrm>
              <a:off x="-242887" y="1756116"/>
              <a:ext cx="4398635" cy="2497003"/>
            </a:xfrm>
            <a:prstGeom prst="roundRect">
              <a:avLst>
                <a:gd name="adj" fmla="val 0"/>
              </a:avLst>
            </a:prstGeom>
          </p:spPr>
        </p:pic>
      </p:gr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p:cTn id="15" dur="500" fill="hold"/>
                                        <p:tgtEl>
                                          <p:spTgt spid="21"/>
                                        </p:tgtEl>
                                        <p:attrNameLst>
                                          <p:attrName>ppt_w</p:attrName>
                                        </p:attrNameLst>
                                      </p:cBhvr>
                                      <p:tavLst>
                                        <p:tav tm="0">
                                          <p:val>
                                            <p:fltVal val="0"/>
                                          </p:val>
                                        </p:tav>
                                        <p:tav tm="100000">
                                          <p:val>
                                            <p:strVal val="#ppt_w"/>
                                          </p:val>
                                        </p:tav>
                                      </p:tavLst>
                                    </p:anim>
                                    <p:anim calcmode="lin" valueType="num">
                                      <p:cBhvr>
                                        <p:cTn id="16" dur="500" fill="hold"/>
                                        <p:tgtEl>
                                          <p:spTgt spid="21"/>
                                        </p:tgtEl>
                                        <p:attrNameLst>
                                          <p:attrName>ppt_h</p:attrName>
                                        </p:attrNameLst>
                                      </p:cBhvr>
                                      <p:tavLst>
                                        <p:tav tm="0">
                                          <p:val>
                                            <p:fltVal val="0"/>
                                          </p:val>
                                        </p:tav>
                                        <p:tav tm="100000">
                                          <p:val>
                                            <p:strVal val="#ppt_h"/>
                                          </p:val>
                                        </p:tav>
                                      </p:tavLst>
                                    </p:anim>
                                    <p:animEffect transition="in" filter="fade">
                                      <p:cBhvr>
                                        <p:cTn id="17" dur="500"/>
                                        <p:tgtEl>
                                          <p:spTgt spid="21"/>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p:cTn id="20" dur="500" fill="hold"/>
                                        <p:tgtEl>
                                          <p:spTgt spid="32"/>
                                        </p:tgtEl>
                                        <p:attrNameLst>
                                          <p:attrName>ppt_w</p:attrName>
                                        </p:attrNameLst>
                                      </p:cBhvr>
                                      <p:tavLst>
                                        <p:tav tm="0">
                                          <p:val>
                                            <p:fltVal val="0"/>
                                          </p:val>
                                        </p:tav>
                                        <p:tav tm="100000">
                                          <p:val>
                                            <p:strVal val="#ppt_w"/>
                                          </p:val>
                                        </p:tav>
                                      </p:tavLst>
                                    </p:anim>
                                    <p:anim calcmode="lin" valueType="num">
                                      <p:cBhvr>
                                        <p:cTn id="21" dur="500" fill="hold"/>
                                        <p:tgtEl>
                                          <p:spTgt spid="32"/>
                                        </p:tgtEl>
                                        <p:attrNameLst>
                                          <p:attrName>ppt_h</p:attrName>
                                        </p:attrNameLst>
                                      </p:cBhvr>
                                      <p:tavLst>
                                        <p:tav tm="0">
                                          <p:val>
                                            <p:fltVal val="0"/>
                                          </p:val>
                                        </p:tav>
                                        <p:tav tm="100000">
                                          <p:val>
                                            <p:strVal val="#ppt_h"/>
                                          </p:val>
                                        </p:tav>
                                      </p:tavLst>
                                    </p:anim>
                                    <p:animEffect transition="in" filter="fade">
                                      <p:cBhvr>
                                        <p:cTn id="22" dur="500"/>
                                        <p:tgtEl>
                                          <p:spTgt spid="3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649403" y="845963"/>
            <a:ext cx="3566361" cy="646331"/>
          </a:xfrm>
          <a:prstGeom prst="rect">
            <a:avLst/>
          </a:prstGeom>
          <a:noFill/>
        </p:spPr>
        <p:txBody>
          <a:bodyPr wrap="none" rtlCol="0">
            <a:spAutoFit/>
          </a:bodyPr>
          <a:lstStyle/>
          <a:p>
            <a:r>
              <a:rPr lang="en-US" sz="3600" dirty="0" smtClean="0">
                <a:latin typeface="Gotham Bold" pitchFamily="50" charset="0"/>
                <a:cs typeface="Gotham Bold" pitchFamily="50" charset="0"/>
              </a:rPr>
              <a:t>HTC Sense 3.0</a:t>
            </a:r>
          </a:p>
        </p:txBody>
      </p:sp>
      <p:grpSp>
        <p:nvGrpSpPr>
          <p:cNvPr id="6" name="Group 5"/>
          <p:cNvGrpSpPr/>
          <p:nvPr/>
        </p:nvGrpSpPr>
        <p:grpSpPr>
          <a:xfrm>
            <a:off x="5124915" y="1516472"/>
            <a:ext cx="2872209" cy="4592472"/>
            <a:chOff x="4191547" y="1531497"/>
            <a:chExt cx="3190782" cy="5101850"/>
          </a:xfrm>
        </p:grpSpPr>
        <p:pic>
          <p:nvPicPr>
            <p:cNvPr id="20" name="Picture 19" descr="HTC-11-Sensation-0216.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91547" y="1531497"/>
              <a:ext cx="3190782" cy="5101850"/>
            </a:xfrm>
            <a:prstGeom prst="rect">
              <a:avLst/>
            </a:prstGeom>
          </p:spPr>
        </p:pic>
        <p:pic>
          <p:nvPicPr>
            <p:cNvPr id="19" name="Picture Placeholder 1"/>
            <p:cNvPicPr>
              <a:picLocks noChangeAspect="1"/>
            </p:cNvPicPr>
            <p:nvPr/>
          </p:nvPicPr>
          <p:blipFill>
            <a:blip r:embed="rId4" cstate="email">
              <a:extLst>
                <a:ext uri="{28A0092B-C50C-407E-A947-70E740481C1C}">
                  <a14:useLocalDpi xmlns:a14="http://schemas.microsoft.com/office/drawing/2010/main"/>
                </a:ext>
              </a:extLst>
            </a:blip>
            <a:srcRect t="106" b="106"/>
            <a:stretch>
              <a:fillRect/>
            </a:stretch>
          </p:blipFill>
          <p:spPr>
            <a:xfrm>
              <a:off x="4784014" y="2303909"/>
              <a:ext cx="1986798" cy="3499875"/>
            </a:xfrm>
            <a:prstGeom prst="roundRect">
              <a:avLst>
                <a:gd name="adj" fmla="val 0"/>
              </a:avLst>
            </a:prstGeom>
          </p:spPr>
        </p:pic>
      </p:grpSp>
      <p:grpSp>
        <p:nvGrpSpPr>
          <p:cNvPr id="7" name="Group 6"/>
          <p:cNvGrpSpPr/>
          <p:nvPr/>
        </p:nvGrpSpPr>
        <p:grpSpPr>
          <a:xfrm>
            <a:off x="1173707" y="1516472"/>
            <a:ext cx="2872209" cy="4592472"/>
            <a:chOff x="477671" y="1333069"/>
            <a:chExt cx="3190782" cy="5101850"/>
          </a:xfrm>
        </p:grpSpPr>
        <p:pic>
          <p:nvPicPr>
            <p:cNvPr id="22" name="Picture 21" descr="HTC-11-Sensation-0216.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7671" y="1333069"/>
              <a:ext cx="3190782" cy="5101850"/>
            </a:xfrm>
            <a:prstGeom prst="rect">
              <a:avLst/>
            </a:prstGeom>
          </p:spPr>
        </p:pic>
        <p:pic>
          <p:nvPicPr>
            <p:cNvPr id="3074"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82462" y="2105481"/>
              <a:ext cx="1981200" cy="342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5" name="TextBox 24"/>
          <p:cNvSpPr txBox="1"/>
          <p:nvPr/>
        </p:nvSpPr>
        <p:spPr>
          <a:xfrm>
            <a:off x="1424016" y="5938852"/>
            <a:ext cx="2368430" cy="707886"/>
          </a:xfrm>
          <a:prstGeom prst="rect">
            <a:avLst/>
          </a:prstGeom>
          <a:noFill/>
        </p:spPr>
        <p:txBody>
          <a:bodyPr wrap="square" rtlCol="0">
            <a:spAutoFit/>
          </a:bodyPr>
          <a:lstStyle/>
          <a:p>
            <a:pPr algn="ctr"/>
            <a:r>
              <a:rPr lang="en-US" sz="2000" dirty="0" smtClean="0">
                <a:latin typeface="Gotham Light" pitchFamily="50" charset="0"/>
                <a:cs typeface="Gotham Light" pitchFamily="50" charset="0"/>
              </a:rPr>
              <a:t>Innovative Interfaces</a:t>
            </a:r>
          </a:p>
        </p:txBody>
      </p:sp>
      <p:sp>
        <p:nvSpPr>
          <p:cNvPr id="26" name="TextBox 25"/>
          <p:cNvSpPr txBox="1"/>
          <p:nvPr/>
        </p:nvSpPr>
        <p:spPr>
          <a:xfrm>
            <a:off x="5658229" y="5940844"/>
            <a:ext cx="1843325" cy="707886"/>
          </a:xfrm>
          <a:prstGeom prst="rect">
            <a:avLst/>
          </a:prstGeom>
          <a:noFill/>
        </p:spPr>
        <p:txBody>
          <a:bodyPr wrap="square" rtlCol="0">
            <a:spAutoFit/>
          </a:bodyPr>
          <a:lstStyle/>
          <a:p>
            <a:pPr algn="ctr"/>
            <a:r>
              <a:rPr lang="en-US" sz="2000" dirty="0" smtClean="0">
                <a:latin typeface="Gotham Light" pitchFamily="50" charset="0"/>
                <a:cs typeface="Gotham Light" pitchFamily="50" charset="0"/>
              </a:rPr>
              <a:t>Stunning Visuals</a:t>
            </a:r>
          </a:p>
        </p:txBody>
      </p:sp>
    </p:spTree>
    <p:extLst>
      <p:ext uri="{BB962C8B-B14F-4D97-AF65-F5344CB8AC3E}">
        <p14:creationId xmlns:p14="http://schemas.microsoft.com/office/powerpoint/2010/main" val="294874099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accel="50000" decel="50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5" grpId="0"/>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2640012" y="2643415"/>
            <a:ext cx="3412445" cy="1304279"/>
          </a:xfrm>
        </p:spPr>
        <p:txBody>
          <a:bodyPr/>
          <a:lstStyle/>
          <a:p>
            <a:r>
              <a:rPr lang="en-US" sz="4000" dirty="0" smtClean="0">
                <a:solidFill>
                  <a:schemeClr val="bg1">
                    <a:lumMod val="75000"/>
                  </a:schemeClr>
                </a:solidFill>
                <a:latin typeface="Gotham Bold" pitchFamily="50" charset="0"/>
                <a:cs typeface="Gotham Bold" pitchFamily="50" charset="0"/>
              </a:rPr>
              <a:t>Dual Core</a:t>
            </a:r>
          </a:p>
          <a:p>
            <a:r>
              <a:rPr lang="en-US" sz="1800" dirty="0" smtClean="0">
                <a:latin typeface="Gotham Bold" pitchFamily="50" charset="0"/>
                <a:cs typeface="Gotham Bold" pitchFamily="50" charset="0"/>
              </a:rPr>
              <a:t>Qualcomm 1.2 GHz Snapdragon Processor</a:t>
            </a:r>
            <a:endParaRPr lang="en-US" sz="1800" dirty="0">
              <a:latin typeface="Gotham Bold" pitchFamily="50" charset="0"/>
              <a:cs typeface="Gotham Bold" pitchFamily="50" charset="0"/>
            </a:endParaRPr>
          </a:p>
        </p:txBody>
      </p:sp>
      <p:sp>
        <p:nvSpPr>
          <p:cNvPr id="11" name="TextBox 10"/>
          <p:cNvSpPr txBox="1"/>
          <p:nvPr/>
        </p:nvSpPr>
        <p:spPr>
          <a:xfrm>
            <a:off x="319314" y="2901280"/>
            <a:ext cx="1607491" cy="630942"/>
          </a:xfrm>
          <a:prstGeom prst="rect">
            <a:avLst/>
          </a:prstGeom>
          <a:noFill/>
        </p:spPr>
        <p:txBody>
          <a:bodyPr wrap="none" rtlCol="0">
            <a:spAutoFit/>
          </a:bodyPr>
          <a:lstStyle/>
          <a:p>
            <a:r>
              <a:rPr lang="en-US" dirty="0" smtClean="0">
                <a:latin typeface="Gotham Bold" pitchFamily="50" charset="0"/>
                <a:cs typeface="Gotham Bold" pitchFamily="50" charset="0"/>
              </a:rPr>
              <a:t>Power</a:t>
            </a:r>
            <a:endParaRPr lang="en-US" dirty="0">
              <a:latin typeface="Gotham Bold" pitchFamily="50" charset="0"/>
              <a:cs typeface="Gotham Bold" pitchFamily="50" charset="0"/>
            </a:endParaRPr>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46862" y="1652796"/>
            <a:ext cx="3638777" cy="3758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2" presetClass="entr" presetSubtype="8" accel="70000" decel="30000"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ppt_y"/>
                                          </p:val>
                                        </p:tav>
                                        <p:tav tm="100000">
                                          <p:val>
                                            <p:strVal val="#ppt_y"/>
                                          </p:val>
                                        </p:tav>
                                      </p:tavLst>
                                    </p:anim>
                                  </p:childTnLst>
                                </p:cTn>
                              </p:par>
                              <p:par>
                                <p:cTn id="16" presetID="2" presetClass="entr" presetSubtype="8" accel="70000" decel="30000" fill="hold" grpId="0"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2640012" y="2643415"/>
            <a:ext cx="3412445" cy="1304279"/>
          </a:xfrm>
        </p:spPr>
        <p:txBody>
          <a:bodyPr/>
          <a:lstStyle/>
          <a:p>
            <a:r>
              <a:rPr lang="en-US" sz="4000" dirty="0" smtClean="0">
                <a:solidFill>
                  <a:schemeClr val="bg1">
                    <a:lumMod val="75000"/>
                  </a:schemeClr>
                </a:solidFill>
                <a:latin typeface="Gotham Bold" pitchFamily="50" charset="0"/>
                <a:cs typeface="Gotham Bold" pitchFamily="50" charset="0"/>
              </a:rPr>
              <a:t>HSPA+</a:t>
            </a:r>
            <a:endParaRPr lang="en-US" sz="4000" dirty="0" smtClean="0">
              <a:solidFill>
                <a:schemeClr val="bg1">
                  <a:lumMod val="75000"/>
                </a:schemeClr>
              </a:solidFill>
              <a:latin typeface="Gotham Bold" pitchFamily="50" charset="0"/>
              <a:cs typeface="Gotham Bold" pitchFamily="50" charset="0"/>
            </a:endParaRPr>
          </a:p>
          <a:p>
            <a:pPr>
              <a:spcBef>
                <a:spcPts val="0"/>
              </a:spcBef>
            </a:pPr>
            <a:r>
              <a:rPr lang="en-US" sz="1800" dirty="0" smtClean="0">
                <a:latin typeface="Gotham Bold" pitchFamily="50" charset="0"/>
                <a:cs typeface="Gotham Bold" pitchFamily="50" charset="0"/>
              </a:rPr>
              <a:t>14.4 Down</a:t>
            </a:r>
          </a:p>
          <a:p>
            <a:pPr>
              <a:spcBef>
                <a:spcPts val="0"/>
              </a:spcBef>
            </a:pPr>
            <a:r>
              <a:rPr lang="en-US" sz="1800" dirty="0" smtClean="0">
                <a:latin typeface="Gotham Bold" pitchFamily="50" charset="0"/>
                <a:cs typeface="Gotham Bold" pitchFamily="50" charset="0"/>
              </a:rPr>
              <a:t>5.6 Up</a:t>
            </a:r>
            <a:endParaRPr lang="en-US" sz="1800" dirty="0">
              <a:latin typeface="Gotham Bold" pitchFamily="50" charset="0"/>
              <a:cs typeface="Gotham Bold" pitchFamily="50" charset="0"/>
            </a:endParaRPr>
          </a:p>
        </p:txBody>
      </p:sp>
      <p:sp>
        <p:nvSpPr>
          <p:cNvPr id="11" name="TextBox 10"/>
          <p:cNvSpPr txBox="1"/>
          <p:nvPr/>
        </p:nvSpPr>
        <p:spPr>
          <a:xfrm>
            <a:off x="319314" y="2901280"/>
            <a:ext cx="1628972" cy="630942"/>
          </a:xfrm>
          <a:prstGeom prst="rect">
            <a:avLst/>
          </a:prstGeom>
          <a:noFill/>
        </p:spPr>
        <p:txBody>
          <a:bodyPr wrap="none" rtlCol="0">
            <a:spAutoFit/>
          </a:bodyPr>
          <a:lstStyle/>
          <a:p>
            <a:r>
              <a:rPr lang="en-US" dirty="0" smtClean="0">
                <a:latin typeface="Gotham Bold" pitchFamily="50" charset="0"/>
                <a:cs typeface="Gotham Bold" pitchFamily="50" charset="0"/>
              </a:rPr>
              <a:t>Speed</a:t>
            </a:r>
            <a:endParaRPr lang="en-US" dirty="0">
              <a:latin typeface="Gotham Bold" pitchFamily="50" charset="0"/>
              <a:cs typeface="Gotham Bold" pitchFamily="50" charset="0"/>
            </a:endParaRPr>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46862" y="1652796"/>
            <a:ext cx="3638777" cy="3758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310338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2" presetClass="entr" presetSubtype="8" accel="70000" decel="30000"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ppt_y"/>
                                          </p:val>
                                        </p:tav>
                                        <p:tav tm="100000">
                                          <p:val>
                                            <p:strVal val="#ppt_y"/>
                                          </p:val>
                                        </p:tav>
                                      </p:tavLst>
                                    </p:anim>
                                  </p:childTnLst>
                                </p:cTn>
                              </p:par>
                              <p:par>
                                <p:cTn id="16" presetID="2" presetClass="entr" presetSubtype="8" accel="70000" decel="30000" fill="hold" grpId="0"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ppt_y"/>
                                          </p:val>
                                        </p:tav>
                                        <p:tav tm="100000">
                                          <p:val>
                                            <p:strVal val="#ppt_y"/>
                                          </p:val>
                                        </p:tav>
                                      </p:tavLst>
                                    </p:anim>
                                  </p:childTnLst>
                                </p:cTn>
                              </p:par>
                              <p:par>
                                <p:cTn id="20" presetID="2" presetClass="entr" presetSubtype="8" accel="70000" decel="30000"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additive="base">
                                        <p:cTn id="22"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3347735" y="2018013"/>
            <a:ext cx="2169696" cy="2288578"/>
          </a:xfrm>
          <a:prstGeom prst="ellipse">
            <a:avLst/>
          </a:prstGeom>
          <a:gradFill flip="none" rotWithShape="1">
            <a:gsLst>
              <a:gs pos="0">
                <a:schemeClr val="accent1"/>
              </a:gs>
              <a:gs pos="59000">
                <a:srgbClr val="FFFFFF">
                  <a:lumMod val="0"/>
                  <a:lumOff val="10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4711553" y="5888127"/>
            <a:ext cx="1611755" cy="461665"/>
          </a:xfrm>
          <a:prstGeom prst="rect">
            <a:avLst/>
          </a:prstGeom>
          <a:noFill/>
        </p:spPr>
        <p:txBody>
          <a:bodyPr wrap="square" rtlCol="0">
            <a:spAutoFit/>
          </a:bodyPr>
          <a:lstStyle/>
          <a:p>
            <a:r>
              <a:rPr lang="en-US" sz="2400" dirty="0" smtClean="0">
                <a:latin typeface="Gotham Bold" pitchFamily="50" charset="0"/>
                <a:cs typeface="Gotham Bold" pitchFamily="50" charset="0"/>
              </a:rPr>
              <a:t>HSPA+</a:t>
            </a:r>
          </a:p>
        </p:txBody>
      </p:sp>
      <p:pic>
        <p:nvPicPr>
          <p:cNvPr id="11"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63303" y="3975636"/>
            <a:ext cx="4538560" cy="1183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4" name="Picture 2" descr="Y:\Customers\T-MobileUSA\Carrier Brand Guidelines\T-Mobile\20636-27168-Logo_Stick_Together_.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795067" y="5731703"/>
            <a:ext cx="1807998" cy="650967"/>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p:cNvSpPr/>
          <p:nvPr/>
        </p:nvSpPr>
        <p:spPr>
          <a:xfrm rot="16200000">
            <a:off x="4215607" y="4601669"/>
            <a:ext cx="433952" cy="1549831"/>
          </a:xfrm>
          <a:prstGeom prst="rightArrow">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9" name="Picture 5" descr="http://andreafascella.net/images/wifi.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958287" y="3023610"/>
            <a:ext cx="948591" cy="387737"/>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2445757" y="976656"/>
            <a:ext cx="3973652" cy="646331"/>
          </a:xfrm>
          <a:prstGeom prst="rect">
            <a:avLst/>
          </a:prstGeom>
          <a:noFill/>
        </p:spPr>
        <p:txBody>
          <a:bodyPr wrap="none" rtlCol="0">
            <a:spAutoFit/>
          </a:bodyPr>
          <a:lstStyle/>
          <a:p>
            <a:r>
              <a:rPr lang="en-US" sz="3600" dirty="0" smtClean="0">
                <a:latin typeface="Gotham Bold" pitchFamily="50" charset="0"/>
                <a:cs typeface="Gotham Bold" pitchFamily="50" charset="0"/>
              </a:rPr>
              <a:t>Internet Sharing</a:t>
            </a:r>
          </a:p>
        </p:txBody>
      </p:sp>
      <p:pic>
        <p:nvPicPr>
          <p:cNvPr id="6153" name="Picture 9" descr="http://90secondwebsitebuilder.com/blog/wp-content/uploads/2011/04/114959-magic-marker-icon-business-computer-laptop2.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419409" y="2229440"/>
            <a:ext cx="1865723" cy="1865723"/>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p:cNvCxnSpPr/>
          <p:nvPr/>
        </p:nvCxnSpPr>
        <p:spPr>
          <a:xfrm>
            <a:off x="5517431" y="3162302"/>
            <a:ext cx="914400" cy="0"/>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63098" y="1622987"/>
            <a:ext cx="8881638" cy="523220"/>
          </a:xfrm>
          <a:prstGeom prst="rect">
            <a:avLst/>
          </a:prstGeom>
          <a:noFill/>
        </p:spPr>
        <p:txBody>
          <a:bodyPr wrap="square" rtlCol="0">
            <a:spAutoFit/>
          </a:bodyPr>
          <a:lstStyle/>
          <a:p>
            <a:pPr algn="ctr"/>
            <a:r>
              <a:rPr lang="en-US" sz="2800" dirty="0" smtClean="0">
                <a:solidFill>
                  <a:schemeClr val="tx1"/>
                </a:solidFill>
                <a:latin typeface="Gotham Light" pitchFamily="50" charset="0"/>
                <a:cs typeface="Gotham Light" pitchFamily="50" charset="0"/>
              </a:rPr>
              <a:t>Share your connection with up to 8 devices</a:t>
            </a:r>
          </a:p>
        </p:txBody>
      </p:sp>
      <p:pic>
        <p:nvPicPr>
          <p:cNvPr id="6155" name="Picture 11" descr="http://cdn1.iconfinder.com/data/icons/STROKE/graphics/png/400/tablet.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61154" y="2511225"/>
            <a:ext cx="1302149" cy="1302149"/>
          </a:xfrm>
          <a:prstGeom prst="rect">
            <a:avLst/>
          </a:prstGeom>
          <a:noFill/>
          <a:extLst>
            <a:ext uri="{909E8E84-426E-40DD-AFC4-6F175D3DCCD1}">
              <a14:hiddenFill xmlns:a14="http://schemas.microsoft.com/office/drawing/2010/main">
                <a:solidFill>
                  <a:srgbClr val="FFFFFF"/>
                </a:solidFill>
              </a14:hiddenFill>
            </a:ext>
          </a:extLst>
        </p:spPr>
      </p:pic>
      <p:cxnSp>
        <p:nvCxnSpPr>
          <p:cNvPr id="41" name="Straight Arrow Connector 40"/>
          <p:cNvCxnSpPr/>
          <p:nvPr/>
        </p:nvCxnSpPr>
        <p:spPr>
          <a:xfrm>
            <a:off x="2445757" y="3162302"/>
            <a:ext cx="914400" cy="0"/>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8668414"/>
      </p:ext>
    </p:extLst>
  </p:cSld>
  <p:clrMapOvr>
    <a:masterClrMapping/>
  </p:clrMapOvr>
  <p:transition spd="slow">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724127" y="1178995"/>
            <a:ext cx="7372116" cy="646331"/>
          </a:xfrm>
          <a:prstGeom prst="rect">
            <a:avLst/>
          </a:prstGeom>
          <a:noFill/>
        </p:spPr>
        <p:txBody>
          <a:bodyPr wrap="square" rtlCol="0">
            <a:spAutoFit/>
          </a:bodyPr>
          <a:lstStyle/>
          <a:p>
            <a:pPr algn="ctr"/>
            <a:r>
              <a:rPr lang="en-US" sz="3600" dirty="0" smtClean="0">
                <a:solidFill>
                  <a:schemeClr val="tx1"/>
                </a:solidFill>
                <a:latin typeface="Gotham Bold" pitchFamily="50" charset="0"/>
                <a:cs typeface="Gotham Bold" pitchFamily="50" charset="0"/>
              </a:rPr>
              <a:t>Wireless </a:t>
            </a:r>
            <a:r>
              <a:rPr lang="en-US" sz="3600" dirty="0" smtClean="0">
                <a:solidFill>
                  <a:schemeClr val="tx1"/>
                </a:solidFill>
                <a:latin typeface="Gotham Bold" pitchFamily="50" charset="0"/>
                <a:cs typeface="Gotham Bold" pitchFamily="50" charset="0"/>
              </a:rPr>
              <a:t>Printing</a:t>
            </a:r>
            <a:endParaRPr lang="en-US" sz="3600" dirty="0">
              <a:solidFill>
                <a:schemeClr val="tx1"/>
              </a:solidFill>
              <a:latin typeface="Gotham Bold" pitchFamily="50" charset="0"/>
              <a:cs typeface="Gotham Bold" pitchFamily="50" charset="0"/>
            </a:endParaRPr>
          </a:p>
        </p:txBody>
      </p:sp>
      <p:pic>
        <p:nvPicPr>
          <p:cNvPr id="4098" name="Picture 2" descr="http://static.lovemobiles.com/m4e/img/mobiles/handsets/large/2356.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48089" y="2175508"/>
            <a:ext cx="13525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6" descr="Office on the g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18743" y="2268333"/>
            <a:ext cx="2224314" cy="274689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262362" y="4735435"/>
            <a:ext cx="8881638" cy="954107"/>
          </a:xfrm>
          <a:prstGeom prst="rect">
            <a:avLst/>
          </a:prstGeom>
          <a:noFill/>
        </p:spPr>
        <p:txBody>
          <a:bodyPr wrap="square" rtlCol="0">
            <a:spAutoFit/>
          </a:bodyPr>
          <a:lstStyle/>
          <a:p>
            <a:pPr algn="ctr"/>
            <a:r>
              <a:rPr lang="en-US" sz="2800" dirty="0" smtClean="0">
                <a:solidFill>
                  <a:schemeClr val="tx1"/>
                </a:solidFill>
                <a:latin typeface="Gotham Light" pitchFamily="50" charset="0"/>
                <a:cs typeface="Gotham Light" pitchFamily="50" charset="0"/>
              </a:rPr>
              <a:t>Wireless printing of emails, calendar invites, photos, contacts, and web pages</a:t>
            </a:r>
            <a:endParaRPr lang="en-US" sz="2800" dirty="0" smtClean="0">
              <a:solidFill>
                <a:schemeClr val="tx1"/>
              </a:solidFill>
              <a:latin typeface="Gotham Light" pitchFamily="50" charset="0"/>
              <a:cs typeface="Gotham Light" pitchFamily="50" charset="0"/>
            </a:endParaRPr>
          </a:p>
        </p:txBody>
      </p:sp>
    </p:spTree>
    <p:extLst>
      <p:ext uri="{BB962C8B-B14F-4D97-AF65-F5344CB8AC3E}">
        <p14:creationId xmlns:p14="http://schemas.microsoft.com/office/powerpoint/2010/main" val="1977596005"/>
      </p:ext>
    </p:extLst>
  </p:cSld>
  <p:clrMapOvr>
    <a:masterClrMapping/>
  </p:clrMapOvr>
  <p:transition spd="slow">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3621727" y="925762"/>
            <a:ext cx="1843325" cy="769441"/>
          </a:xfrm>
          <a:prstGeom prst="rect">
            <a:avLst/>
          </a:prstGeom>
          <a:noFill/>
        </p:spPr>
        <p:txBody>
          <a:bodyPr wrap="square" rtlCol="0">
            <a:spAutoFit/>
          </a:bodyPr>
          <a:lstStyle/>
          <a:p>
            <a:pPr algn="ctr"/>
            <a:r>
              <a:rPr lang="en-US" sz="4400" dirty="0" smtClean="0">
                <a:solidFill>
                  <a:schemeClr val="tx1"/>
                </a:solidFill>
                <a:latin typeface="Gotham Bold" pitchFamily="50" charset="0"/>
                <a:cs typeface="Gotham Bold" pitchFamily="50" charset="0"/>
              </a:rPr>
              <a:t>Email</a:t>
            </a:r>
          </a:p>
        </p:txBody>
      </p:sp>
      <p:grpSp>
        <p:nvGrpSpPr>
          <p:cNvPr id="2" name="Group 1"/>
          <p:cNvGrpSpPr/>
          <p:nvPr/>
        </p:nvGrpSpPr>
        <p:grpSpPr>
          <a:xfrm>
            <a:off x="2511189" y="1662937"/>
            <a:ext cx="4467260" cy="7142853"/>
            <a:chOff x="2197290" y="1561431"/>
            <a:chExt cx="4467260" cy="7142853"/>
          </a:xfrm>
        </p:grpSpPr>
        <p:pic>
          <p:nvPicPr>
            <p:cNvPr id="22" name="Picture 21" descr="HTC-11-Sensation-0216.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97290" y="1561431"/>
              <a:ext cx="4467260" cy="7142853"/>
            </a:xfrm>
            <a:prstGeom prst="rect">
              <a:avLst/>
            </a:prstGeom>
          </p:spPr>
        </p:pic>
        <p:pic>
          <p:nvPicPr>
            <p:cNvPr id="11" name="Picture Placeholder 1"/>
            <p:cNvPicPr>
              <a:picLocks noChangeAspect="1"/>
            </p:cNvPicPr>
            <p:nvPr/>
          </p:nvPicPr>
          <p:blipFill>
            <a:blip r:embed="rId4" cstate="email">
              <a:extLst>
                <a:ext uri="{28A0092B-C50C-407E-A947-70E740481C1C}">
                  <a14:useLocalDpi xmlns:a14="http://schemas.microsoft.com/office/drawing/2010/main"/>
                </a:ext>
              </a:extLst>
            </a:blip>
            <a:srcRect t="106" b="106"/>
            <a:stretch>
              <a:fillRect/>
            </a:stretch>
          </p:blipFill>
          <p:spPr>
            <a:xfrm>
              <a:off x="3007189" y="2610789"/>
              <a:ext cx="2807503" cy="4922775"/>
            </a:xfrm>
            <a:prstGeom prst="roundRect">
              <a:avLst>
                <a:gd name="adj" fmla="val 0"/>
              </a:avLst>
            </a:prstGeom>
          </p:spPr>
        </p:pic>
      </p:grpSp>
      <p:sp>
        <p:nvSpPr>
          <p:cNvPr id="13" name="TextBox 12"/>
          <p:cNvSpPr txBox="1"/>
          <p:nvPr/>
        </p:nvSpPr>
        <p:spPr>
          <a:xfrm>
            <a:off x="667864" y="3776617"/>
            <a:ext cx="2073038" cy="954107"/>
          </a:xfrm>
          <a:prstGeom prst="rect">
            <a:avLst/>
          </a:prstGeom>
          <a:noFill/>
        </p:spPr>
        <p:txBody>
          <a:bodyPr wrap="square" rtlCol="0">
            <a:spAutoFit/>
          </a:bodyPr>
          <a:lstStyle/>
          <a:p>
            <a:pPr algn="r"/>
            <a:r>
              <a:rPr lang="en-US" sz="2800" dirty="0" smtClean="0">
                <a:solidFill>
                  <a:schemeClr val="tx1"/>
                </a:solidFill>
                <a:latin typeface="Gotham Light" pitchFamily="50" charset="0"/>
                <a:cs typeface="Gotham Light" pitchFamily="50" charset="0"/>
              </a:rPr>
              <a:t>Unified Inbox</a:t>
            </a:r>
          </a:p>
        </p:txBody>
      </p:sp>
      <p:sp>
        <p:nvSpPr>
          <p:cNvPr id="14" name="TextBox 13"/>
          <p:cNvSpPr txBox="1"/>
          <p:nvPr/>
        </p:nvSpPr>
        <p:spPr>
          <a:xfrm>
            <a:off x="6436151" y="3791752"/>
            <a:ext cx="2073038" cy="954107"/>
          </a:xfrm>
          <a:prstGeom prst="rect">
            <a:avLst/>
          </a:prstGeom>
          <a:noFill/>
        </p:spPr>
        <p:txBody>
          <a:bodyPr wrap="square" rtlCol="0">
            <a:spAutoFit/>
          </a:bodyPr>
          <a:lstStyle/>
          <a:p>
            <a:r>
              <a:rPr lang="en-US" sz="2800" dirty="0" smtClean="0">
                <a:solidFill>
                  <a:schemeClr val="tx1"/>
                </a:solidFill>
                <a:latin typeface="Gotham Light" pitchFamily="50" charset="0"/>
                <a:cs typeface="Gotham Light" pitchFamily="50" charset="0"/>
              </a:rPr>
              <a:t>Email Preview</a:t>
            </a:r>
          </a:p>
        </p:txBody>
      </p:sp>
    </p:spTree>
    <p:extLst>
      <p:ext uri="{BB962C8B-B14F-4D97-AF65-F5344CB8AC3E}">
        <p14:creationId xmlns:p14="http://schemas.microsoft.com/office/powerpoint/2010/main" val="227312465"/>
      </p:ext>
    </p:extLst>
  </p:cSld>
  <p:clrMapOvr>
    <a:masterClrMapping/>
  </p:clrMapOvr>
  <p:transition spd="slow">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2609030" y="1269589"/>
            <a:ext cx="3544120" cy="707886"/>
          </a:xfrm>
          <a:prstGeom prst="rect">
            <a:avLst/>
          </a:prstGeom>
          <a:noFill/>
        </p:spPr>
        <p:txBody>
          <a:bodyPr wrap="square" rtlCol="0">
            <a:spAutoFit/>
          </a:bodyPr>
          <a:lstStyle/>
          <a:p>
            <a:pPr algn="ctr"/>
            <a:r>
              <a:rPr lang="en-US" sz="4000" dirty="0" smtClean="0">
                <a:solidFill>
                  <a:schemeClr val="tx1"/>
                </a:solidFill>
                <a:latin typeface="Gotham Bold" pitchFamily="50" charset="0"/>
                <a:cs typeface="Gotham Bold" pitchFamily="50" charset="0"/>
              </a:rPr>
              <a:t>Calendar</a:t>
            </a:r>
          </a:p>
        </p:txBody>
      </p:sp>
      <p:pic>
        <p:nvPicPr>
          <p:cNvPr id="22" name="Picture 21" descr="HTC-11-Sensation-0216.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28383" y="2358008"/>
            <a:ext cx="3500623" cy="5597265"/>
          </a:xfrm>
          <a:prstGeom prst="rect">
            <a:avLst/>
          </a:prstGeom>
        </p:spPr>
      </p:pic>
      <p:sp>
        <p:nvSpPr>
          <p:cNvPr id="13" name="TextBox 12"/>
          <p:cNvSpPr txBox="1"/>
          <p:nvPr/>
        </p:nvSpPr>
        <p:spPr>
          <a:xfrm>
            <a:off x="316681" y="3771645"/>
            <a:ext cx="2073038" cy="1384995"/>
          </a:xfrm>
          <a:prstGeom prst="rect">
            <a:avLst/>
          </a:prstGeom>
          <a:noFill/>
        </p:spPr>
        <p:txBody>
          <a:bodyPr wrap="square" rtlCol="0">
            <a:spAutoFit/>
          </a:bodyPr>
          <a:lstStyle/>
          <a:p>
            <a:pPr algn="r"/>
            <a:r>
              <a:rPr lang="en-US" sz="2800" dirty="0" smtClean="0">
                <a:solidFill>
                  <a:schemeClr val="tx1"/>
                </a:solidFill>
                <a:latin typeface="Gotham Light" pitchFamily="50" charset="0"/>
                <a:cs typeface="Gotham Light" pitchFamily="50" charset="0"/>
              </a:rPr>
              <a:t>Multi Calendar view</a:t>
            </a:r>
          </a:p>
        </p:txBody>
      </p:sp>
      <p:sp>
        <p:nvSpPr>
          <p:cNvPr id="14" name="TextBox 13"/>
          <p:cNvSpPr txBox="1"/>
          <p:nvPr/>
        </p:nvSpPr>
        <p:spPr>
          <a:xfrm>
            <a:off x="6600825" y="3771645"/>
            <a:ext cx="2073038" cy="1384995"/>
          </a:xfrm>
          <a:prstGeom prst="rect">
            <a:avLst/>
          </a:prstGeom>
          <a:noFill/>
        </p:spPr>
        <p:txBody>
          <a:bodyPr wrap="square" rtlCol="0">
            <a:spAutoFit/>
          </a:bodyPr>
          <a:lstStyle/>
          <a:p>
            <a:r>
              <a:rPr lang="en-US" sz="2800" dirty="0" smtClean="0">
                <a:solidFill>
                  <a:schemeClr val="tx1"/>
                </a:solidFill>
                <a:latin typeface="Gotham Light" pitchFamily="50" charset="0"/>
                <a:cs typeface="Gotham Light" pitchFamily="50" charset="0"/>
              </a:rPr>
              <a:t>Sort</a:t>
            </a:r>
          </a:p>
          <a:p>
            <a:r>
              <a:rPr lang="en-US" sz="2800" dirty="0" smtClean="0">
                <a:solidFill>
                  <a:schemeClr val="tx1"/>
                </a:solidFill>
                <a:latin typeface="Gotham Light" pitchFamily="50" charset="0"/>
                <a:cs typeface="Gotham Light" pitchFamily="50" charset="0"/>
              </a:rPr>
              <a:t>Work and Life</a:t>
            </a:r>
          </a:p>
        </p:txBody>
      </p:sp>
      <p:pic>
        <p:nvPicPr>
          <p:cNvPr id="8196" name="Picture 4" descr="http://images.androidcentral.com/sites/androidcentral.com/files/articleimage/Jerry%20Hildenbrand/2010/05/SenseUI-calendar-widget.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368772" y="3189518"/>
            <a:ext cx="2136678" cy="372469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a:stCxn id="14" idx="1"/>
          </p:cNvCxnSpPr>
          <p:nvPr/>
        </p:nvCxnSpPr>
        <p:spPr>
          <a:xfrm flipH="1" flipV="1">
            <a:off x="4733925" y="4219575"/>
            <a:ext cx="1866900" cy="244568"/>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4848225" y="4905375"/>
            <a:ext cx="1752600" cy="457200"/>
          </a:xfrm>
          <a:prstGeom prst="straightConnector1">
            <a:avLst/>
          </a:prstGeom>
          <a:ln w="76200">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4187640"/>
      </p:ext>
    </p:extLst>
  </p:cSld>
  <p:clrMapOvr>
    <a:masterClrMapping/>
  </p:clrMapOvr>
  <p:transition spd="slow">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z="4800" dirty="0" smtClean="0">
                <a:latin typeface="Gotham Bold" pitchFamily="50" charset="0"/>
                <a:cs typeface="Gotham Bold" pitchFamily="50" charset="0"/>
              </a:rPr>
              <a:t>Agenda</a:t>
            </a:r>
            <a:endParaRPr lang="en-US" sz="4800" dirty="0">
              <a:latin typeface="Gotham Bold" pitchFamily="50" charset="0"/>
              <a:cs typeface="Gotham Bold" pitchFamily="50" charset="0"/>
            </a:endParaRPr>
          </a:p>
        </p:txBody>
      </p:sp>
      <p:sp>
        <p:nvSpPr>
          <p:cNvPr id="9" name="Content Placeholder 8"/>
          <p:cNvSpPr>
            <a:spLocks noGrp="1"/>
          </p:cNvSpPr>
          <p:nvPr>
            <p:ph idx="1"/>
          </p:nvPr>
        </p:nvSpPr>
        <p:spPr>
          <a:xfrm>
            <a:off x="457200" y="1527174"/>
            <a:ext cx="8229600" cy="4133397"/>
          </a:xfrm>
        </p:spPr>
        <p:txBody>
          <a:bodyPr/>
          <a:lstStyle/>
          <a:p>
            <a:pPr marL="0" indent="0">
              <a:buNone/>
            </a:pPr>
            <a:r>
              <a:rPr lang="en-US" sz="3200" dirty="0" smtClean="0">
                <a:latin typeface="Gotham Light" pitchFamily="50" charset="0"/>
                <a:cs typeface="Gotham Light" pitchFamily="50" charset="0"/>
              </a:rPr>
              <a:t>HTC Enterprise YOU </a:t>
            </a:r>
          </a:p>
          <a:p>
            <a:pPr marL="0" indent="0">
              <a:buNone/>
            </a:pPr>
            <a:r>
              <a:rPr lang="en-US" sz="3200" dirty="0" smtClean="0">
                <a:latin typeface="Gotham Light" pitchFamily="50" charset="0"/>
                <a:cs typeface="Gotham Light" pitchFamily="50" charset="0"/>
              </a:rPr>
              <a:t>HTC Sensation</a:t>
            </a:r>
          </a:p>
          <a:p>
            <a:pPr marL="0" indent="0">
              <a:buNone/>
            </a:pPr>
            <a:r>
              <a:rPr lang="en-US" sz="3200" dirty="0" smtClean="0">
                <a:latin typeface="Gotham Light" pitchFamily="50" charset="0"/>
                <a:cs typeface="Gotham Light" pitchFamily="50" charset="0"/>
              </a:rPr>
              <a:t>HTC Sense 3.0 </a:t>
            </a:r>
            <a:endParaRPr lang="en-US" sz="3200" dirty="0">
              <a:latin typeface="Gotham Light" pitchFamily="50" charset="0"/>
              <a:cs typeface="Gotham Light" pitchFamily="50" charset="0"/>
            </a:endParaRPr>
          </a:p>
          <a:p>
            <a:pPr marL="0" indent="0">
              <a:buNone/>
            </a:pPr>
            <a:r>
              <a:rPr lang="en-US" sz="3200" dirty="0">
                <a:latin typeface="Gotham Light" pitchFamily="50" charset="0"/>
                <a:cs typeface="Gotham Light" pitchFamily="50" charset="0"/>
              </a:rPr>
              <a:t>HTC Double Shot</a:t>
            </a:r>
          </a:p>
          <a:p>
            <a:pPr marL="0" indent="0">
              <a:buNone/>
            </a:pPr>
            <a:r>
              <a:rPr lang="en-US" sz="3200" dirty="0" smtClean="0">
                <a:latin typeface="Gotham Light" pitchFamily="50" charset="0"/>
                <a:cs typeface="Gotham Light" pitchFamily="50" charset="0"/>
              </a:rPr>
              <a:t>3LM</a:t>
            </a:r>
          </a:p>
          <a:p>
            <a:pPr marL="0" indent="0">
              <a:buNone/>
            </a:pPr>
            <a:r>
              <a:rPr lang="en-US" sz="3200" dirty="0" smtClean="0">
                <a:latin typeface="Gotham Light" pitchFamily="50" charset="0"/>
                <a:cs typeface="Gotham Light" pitchFamily="50" charset="0"/>
              </a:rPr>
              <a:t>HTC Flyer</a:t>
            </a:r>
          </a:p>
        </p:txBody>
      </p:sp>
    </p:spTree>
    <p:extLst>
      <p:ext uri="{BB962C8B-B14F-4D97-AF65-F5344CB8AC3E}">
        <p14:creationId xmlns:p14="http://schemas.microsoft.com/office/powerpoint/2010/main" val="2178898884"/>
      </p:ext>
    </p:extLst>
  </p:cSld>
  <p:clrMapOvr>
    <a:masterClrMapping/>
  </p:clrMapOvr>
  <p:transition spd="slow">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HTC-11-Sensation-0216.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1087439" y="2343763"/>
            <a:ext cx="1168141" cy="1867782"/>
          </a:xfrm>
          <a:prstGeom prst="rect">
            <a:avLst/>
          </a:prstGeom>
        </p:spPr>
      </p:pic>
      <p:sp>
        <p:nvSpPr>
          <p:cNvPr id="19" name="TextBox 18"/>
          <p:cNvSpPr txBox="1"/>
          <p:nvPr/>
        </p:nvSpPr>
        <p:spPr>
          <a:xfrm>
            <a:off x="724127" y="1178995"/>
            <a:ext cx="7372116" cy="646331"/>
          </a:xfrm>
          <a:prstGeom prst="rect">
            <a:avLst/>
          </a:prstGeom>
          <a:noFill/>
        </p:spPr>
        <p:txBody>
          <a:bodyPr wrap="square" rtlCol="0">
            <a:spAutoFit/>
          </a:bodyPr>
          <a:lstStyle/>
          <a:p>
            <a:pPr algn="ctr"/>
            <a:r>
              <a:rPr lang="en-US" sz="3600" dirty="0" smtClean="0">
                <a:solidFill>
                  <a:schemeClr val="tx1"/>
                </a:solidFill>
                <a:latin typeface="Gotham Bold" pitchFamily="50" charset="0"/>
                <a:cs typeface="Gotham Bold" pitchFamily="50" charset="0"/>
              </a:rPr>
              <a:t>Wireless </a:t>
            </a:r>
            <a:r>
              <a:rPr lang="en-US" sz="3600" dirty="0" smtClean="0">
                <a:solidFill>
                  <a:schemeClr val="tx1"/>
                </a:solidFill>
                <a:latin typeface="Gotham Bold" pitchFamily="50" charset="0"/>
                <a:cs typeface="Gotham Bold" pitchFamily="50" charset="0"/>
              </a:rPr>
              <a:t>Projection</a:t>
            </a:r>
            <a:endParaRPr lang="en-US" sz="3600" dirty="0">
              <a:solidFill>
                <a:schemeClr val="tx1"/>
              </a:solidFill>
              <a:latin typeface="Gotham Bold" pitchFamily="50" charset="0"/>
              <a:cs typeface="Gotham Bold" pitchFamily="50" charset="0"/>
            </a:endParaRPr>
          </a:p>
        </p:txBody>
      </p:sp>
      <p:pic>
        <p:nvPicPr>
          <p:cNvPr id="12290" name="Picture 2" descr="http://blog.itechtalk.com/wp-content/2010/02/122.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33653" y="1995267"/>
            <a:ext cx="3762428" cy="262753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2755900" y="3309033"/>
            <a:ext cx="2126957" cy="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pic>
        <p:nvPicPr>
          <p:cNvPr id="2050" name="Picture 2" descr="http://telematicsnews.files.wordpress.com/2009/06/dlna-logo.gif?w=450"/>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094591" y="3461622"/>
            <a:ext cx="1449574" cy="387253"/>
          </a:xfrm>
          <a:prstGeom prst="rect">
            <a:avLst/>
          </a:prstGeom>
          <a:noFill/>
          <a:ln w="3175">
            <a:noFill/>
          </a:ln>
          <a:extLst>
            <a:ext uri="{909E8E84-426E-40DD-AFC4-6F175D3DCCD1}">
              <a14:hiddenFill xmlns:a14="http://schemas.microsoft.com/office/drawing/2010/main">
                <a:solidFill>
                  <a:srgbClr val="FFFFFF"/>
                </a:solidFill>
              </a14:hiddenFill>
            </a:ext>
          </a:extLst>
        </p:spPr>
      </p:pic>
      <p:pic>
        <p:nvPicPr>
          <p:cNvPr id="12291"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88717" y="2915256"/>
            <a:ext cx="1240144" cy="704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184466" y="2375452"/>
            <a:ext cx="2911777" cy="1654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1133886" y="5056777"/>
            <a:ext cx="1471515" cy="523220"/>
          </a:xfrm>
          <a:prstGeom prst="rect">
            <a:avLst/>
          </a:prstGeom>
          <a:noFill/>
        </p:spPr>
        <p:txBody>
          <a:bodyPr wrap="square" rtlCol="0">
            <a:spAutoFit/>
          </a:bodyPr>
          <a:lstStyle/>
          <a:p>
            <a:r>
              <a:rPr lang="en-US" sz="2800" dirty="0" smtClean="0">
                <a:solidFill>
                  <a:schemeClr val="tx1"/>
                </a:solidFill>
                <a:latin typeface="Gotham Light" pitchFamily="50" charset="0"/>
                <a:cs typeface="Gotham Light" pitchFamily="50" charset="0"/>
              </a:rPr>
              <a:t>Video</a:t>
            </a:r>
          </a:p>
        </p:txBody>
      </p:sp>
      <p:sp>
        <p:nvSpPr>
          <p:cNvPr id="21" name="TextBox 20"/>
          <p:cNvSpPr txBox="1"/>
          <p:nvPr/>
        </p:nvSpPr>
        <p:spPr>
          <a:xfrm>
            <a:off x="3808407" y="5056777"/>
            <a:ext cx="1471515" cy="523220"/>
          </a:xfrm>
          <a:prstGeom prst="rect">
            <a:avLst/>
          </a:prstGeom>
          <a:noFill/>
        </p:spPr>
        <p:txBody>
          <a:bodyPr wrap="square" rtlCol="0">
            <a:spAutoFit/>
          </a:bodyPr>
          <a:lstStyle/>
          <a:p>
            <a:r>
              <a:rPr lang="en-US" sz="2800" dirty="0" smtClean="0">
                <a:solidFill>
                  <a:schemeClr val="tx1"/>
                </a:solidFill>
                <a:latin typeface="Gotham Light" pitchFamily="50" charset="0"/>
                <a:cs typeface="Gotham Light" pitchFamily="50" charset="0"/>
              </a:rPr>
              <a:t>Music</a:t>
            </a:r>
          </a:p>
        </p:txBody>
      </p:sp>
      <p:sp>
        <p:nvSpPr>
          <p:cNvPr id="22" name="TextBox 21"/>
          <p:cNvSpPr txBox="1"/>
          <p:nvPr/>
        </p:nvSpPr>
        <p:spPr>
          <a:xfrm>
            <a:off x="6242928" y="5056777"/>
            <a:ext cx="1471515" cy="523220"/>
          </a:xfrm>
          <a:prstGeom prst="rect">
            <a:avLst/>
          </a:prstGeom>
          <a:noFill/>
        </p:spPr>
        <p:txBody>
          <a:bodyPr wrap="square" rtlCol="0">
            <a:spAutoFit/>
          </a:bodyPr>
          <a:lstStyle/>
          <a:p>
            <a:r>
              <a:rPr lang="en-US" sz="2800" dirty="0" smtClean="0">
                <a:solidFill>
                  <a:schemeClr val="tx1"/>
                </a:solidFill>
                <a:latin typeface="Gotham Light" pitchFamily="50" charset="0"/>
                <a:cs typeface="Gotham Light" pitchFamily="50" charset="0"/>
              </a:rPr>
              <a:t>Photos</a:t>
            </a:r>
          </a:p>
        </p:txBody>
      </p:sp>
    </p:spTree>
    <p:extLst>
      <p:ext uri="{BB962C8B-B14F-4D97-AF65-F5344CB8AC3E}">
        <p14:creationId xmlns:p14="http://schemas.microsoft.com/office/powerpoint/2010/main" val="3421099591"/>
      </p:ext>
    </p:extLst>
  </p:cSld>
  <p:clrMapOvr>
    <a:masterClrMapping/>
  </p:clrMapOvr>
  <p:transition spd="slow">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1466426" y="5794510"/>
            <a:ext cx="2368430" cy="523220"/>
          </a:xfrm>
          <a:prstGeom prst="rect">
            <a:avLst/>
          </a:prstGeom>
          <a:noFill/>
        </p:spPr>
        <p:txBody>
          <a:bodyPr wrap="square" rtlCol="0">
            <a:spAutoFit/>
          </a:bodyPr>
          <a:lstStyle/>
          <a:p>
            <a:pPr algn="ctr"/>
            <a:r>
              <a:rPr lang="en-US" sz="2800" dirty="0" smtClean="0">
                <a:latin typeface="Gotham Light" pitchFamily="50" charset="0"/>
                <a:cs typeface="Gotham Light" pitchFamily="50" charset="0"/>
              </a:rPr>
              <a:t>Wifi Calling</a:t>
            </a:r>
          </a:p>
        </p:txBody>
      </p:sp>
      <p:sp>
        <p:nvSpPr>
          <p:cNvPr id="6" name="TextBox 5"/>
          <p:cNvSpPr txBox="1"/>
          <p:nvPr/>
        </p:nvSpPr>
        <p:spPr>
          <a:xfrm>
            <a:off x="5231061" y="5794510"/>
            <a:ext cx="2368430" cy="523220"/>
          </a:xfrm>
          <a:prstGeom prst="rect">
            <a:avLst/>
          </a:prstGeom>
          <a:noFill/>
        </p:spPr>
        <p:txBody>
          <a:bodyPr wrap="square" rtlCol="0">
            <a:spAutoFit/>
          </a:bodyPr>
          <a:lstStyle/>
          <a:p>
            <a:pPr algn="ctr"/>
            <a:r>
              <a:rPr lang="en-US" sz="2800" dirty="0" smtClean="0">
                <a:latin typeface="Gotham Light" pitchFamily="50" charset="0"/>
                <a:cs typeface="Gotham Light" pitchFamily="50" charset="0"/>
              </a:rPr>
              <a:t>Video Chat</a:t>
            </a:r>
          </a:p>
        </p:txBody>
      </p:sp>
      <p:grpSp>
        <p:nvGrpSpPr>
          <p:cNvPr id="4" name="Group 3"/>
          <p:cNvGrpSpPr/>
          <p:nvPr/>
        </p:nvGrpSpPr>
        <p:grpSpPr>
          <a:xfrm>
            <a:off x="1497342" y="2127369"/>
            <a:ext cx="2337514" cy="3737530"/>
            <a:chOff x="861091" y="1533760"/>
            <a:chExt cx="2337514" cy="3737530"/>
          </a:xfrm>
        </p:grpSpPr>
        <p:pic>
          <p:nvPicPr>
            <p:cNvPr id="20" name="Picture 19" descr="HTC-11-Sensation-0216.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1091" y="1533760"/>
              <a:ext cx="2337514" cy="3737530"/>
            </a:xfrm>
            <a:prstGeom prst="rect">
              <a:avLst/>
            </a:prstGeom>
          </p:spPr>
        </p:pic>
        <p:sp>
          <p:nvSpPr>
            <p:cNvPr id="2" name="Rectangle 1"/>
            <p:cNvSpPr/>
            <p:nvPr/>
          </p:nvSpPr>
          <p:spPr>
            <a:xfrm>
              <a:off x="1297907" y="2101152"/>
              <a:ext cx="1401970" cy="24839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3"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66426" y="2870217"/>
              <a:ext cx="1095928" cy="106461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 name="Group 2"/>
          <p:cNvGrpSpPr/>
          <p:nvPr/>
        </p:nvGrpSpPr>
        <p:grpSpPr>
          <a:xfrm>
            <a:off x="5261977" y="2127369"/>
            <a:ext cx="2337514" cy="3737530"/>
            <a:chOff x="5662982" y="1533760"/>
            <a:chExt cx="2337514" cy="3737530"/>
          </a:xfrm>
        </p:grpSpPr>
        <p:pic>
          <p:nvPicPr>
            <p:cNvPr id="5" name="Picture 4" descr="HTC-11-Sensation-0216.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62982" y="1533760"/>
              <a:ext cx="2337514" cy="3737530"/>
            </a:xfrm>
            <a:prstGeom prst="rect">
              <a:avLst/>
            </a:prstGeom>
          </p:spPr>
        </p:pic>
        <p:sp>
          <p:nvSpPr>
            <p:cNvPr id="10" name="Rectangle 9"/>
            <p:cNvSpPr/>
            <p:nvPr/>
          </p:nvSpPr>
          <p:spPr>
            <a:xfrm>
              <a:off x="6115256" y="2098570"/>
              <a:ext cx="1401970" cy="24839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http://www.tmonews.com/wp-content/uploads/2010/11/qik.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415276" y="3080242"/>
              <a:ext cx="832926" cy="520579"/>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extBox 12"/>
          <p:cNvSpPr txBox="1"/>
          <p:nvPr/>
        </p:nvSpPr>
        <p:spPr>
          <a:xfrm>
            <a:off x="864804" y="1122725"/>
            <a:ext cx="7372116" cy="646331"/>
          </a:xfrm>
          <a:prstGeom prst="rect">
            <a:avLst/>
          </a:prstGeom>
          <a:noFill/>
        </p:spPr>
        <p:txBody>
          <a:bodyPr wrap="square" rtlCol="0">
            <a:spAutoFit/>
          </a:bodyPr>
          <a:lstStyle/>
          <a:p>
            <a:pPr algn="ctr"/>
            <a:r>
              <a:rPr lang="en-US" sz="3600" dirty="0" smtClean="0">
                <a:solidFill>
                  <a:schemeClr val="tx1"/>
                </a:solidFill>
                <a:latin typeface="Gotham Bold" pitchFamily="50" charset="0"/>
                <a:cs typeface="Gotham Bold" pitchFamily="50" charset="0"/>
              </a:rPr>
              <a:t>Multimedia Communication</a:t>
            </a:r>
            <a:endParaRPr lang="en-US" sz="3600" dirty="0">
              <a:solidFill>
                <a:schemeClr val="tx1"/>
              </a:solidFill>
              <a:latin typeface="Gotham Bold" pitchFamily="50" charset="0"/>
              <a:cs typeface="Gotham Bold" pitchFamily="50" charset="0"/>
            </a:endParaRPr>
          </a:p>
        </p:txBody>
      </p:sp>
    </p:spTree>
    <p:extLst>
      <p:ext uri="{BB962C8B-B14F-4D97-AF65-F5344CB8AC3E}">
        <p14:creationId xmlns:p14="http://schemas.microsoft.com/office/powerpoint/2010/main" val="4214466626"/>
      </p:ext>
    </p:extLst>
  </p:cSld>
  <p:clrMapOvr>
    <a:masterClrMapping/>
  </p:clrMapOvr>
  <p:transition spd="slow">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43306" y="1028362"/>
            <a:ext cx="5170715" cy="5339626"/>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9401" y="889003"/>
            <a:ext cx="2654300" cy="663575"/>
          </a:xfrm>
          <a:prstGeom prst="rect">
            <a:avLst/>
          </a:prstGeom>
        </p:spPr>
      </p:pic>
      <p:graphicFrame>
        <p:nvGraphicFramePr>
          <p:cNvPr id="6" name="Content Placeholder 5"/>
          <p:cNvGraphicFramePr>
            <a:graphicFrameLocks noGrp="1"/>
          </p:cNvGraphicFramePr>
          <p:nvPr>
            <p:ph sz="half" idx="1"/>
            <p:extLst>
              <p:ext uri="{D42A27DB-BD31-4B8C-83A1-F6EECF244321}">
                <p14:modId xmlns:p14="http://schemas.microsoft.com/office/powerpoint/2010/main" val="2602393080"/>
              </p:ext>
            </p:extLst>
          </p:nvPr>
        </p:nvGraphicFramePr>
        <p:xfrm>
          <a:off x="464275" y="1584802"/>
          <a:ext cx="4398010" cy="4656341"/>
        </p:xfrm>
        <a:graphic>
          <a:graphicData uri="http://schemas.openxmlformats.org/drawingml/2006/table">
            <a:tbl>
              <a:tblPr/>
              <a:tblGrid>
                <a:gridCol w="2199005"/>
                <a:gridCol w="2199005"/>
              </a:tblGrid>
              <a:tr h="443461">
                <a:tc>
                  <a:txBody>
                    <a:bodyPr/>
                    <a:lstStyle/>
                    <a:p>
                      <a:pPr algn="l"/>
                      <a:r>
                        <a:rPr lang="en-US" sz="1300" dirty="0">
                          <a:effectLst/>
                        </a:rPr>
                        <a:t>Processor</a:t>
                      </a:r>
                      <a:endParaRPr lang="en-US" sz="1300" dirty="0"/>
                    </a:p>
                  </a:txBody>
                  <a:tcPr marL="0" marR="0" marT="0" marB="0" anchor="ctr">
                    <a:lnL>
                      <a:noFill/>
                    </a:lnL>
                    <a:lnR>
                      <a:noFill/>
                    </a:lnR>
                    <a:lnT>
                      <a:noFill/>
                    </a:lnT>
                    <a:lnB>
                      <a:noFill/>
                    </a:lnB>
                  </a:tcPr>
                </a:tc>
                <a:tc>
                  <a:txBody>
                    <a:bodyPr/>
                    <a:lstStyle/>
                    <a:p>
                      <a:pPr algn="l"/>
                      <a:r>
                        <a:rPr lang="it-IT" sz="1300">
                          <a:effectLst/>
                        </a:rPr>
                        <a:t>Dual core Qualcomm® Snapdragon™, 1.2 GHz</a:t>
                      </a:r>
                      <a:endParaRPr lang="it-IT" sz="1300"/>
                    </a:p>
                  </a:txBody>
                  <a:tcPr marL="0" marR="0" marT="0" marB="0" anchor="ctr">
                    <a:lnL>
                      <a:noFill/>
                    </a:lnL>
                    <a:lnR>
                      <a:noFill/>
                    </a:lnR>
                    <a:lnT>
                      <a:noFill/>
                    </a:lnT>
                    <a:lnB>
                      <a:noFill/>
                    </a:lnB>
                  </a:tcPr>
                </a:tc>
              </a:tr>
              <a:tr h="443461">
                <a:tc>
                  <a:txBody>
                    <a:bodyPr/>
                    <a:lstStyle/>
                    <a:p>
                      <a:pPr algn="l"/>
                      <a:r>
                        <a:rPr lang="en-US" sz="1300">
                          <a:effectLst/>
                        </a:rPr>
                        <a:t>Operating System</a:t>
                      </a:r>
                      <a:endParaRPr lang="en-US" sz="1300"/>
                    </a:p>
                  </a:txBody>
                  <a:tcPr marL="0" marR="0" marT="0" marB="0" anchor="ctr">
                    <a:lnL>
                      <a:noFill/>
                    </a:lnL>
                    <a:lnR>
                      <a:noFill/>
                    </a:lnR>
                    <a:lnT>
                      <a:noFill/>
                    </a:lnT>
                    <a:lnB>
                      <a:noFill/>
                    </a:lnB>
                  </a:tcPr>
                </a:tc>
                <a:tc>
                  <a:txBody>
                    <a:bodyPr/>
                    <a:lstStyle/>
                    <a:p>
                      <a:pPr algn="l"/>
                      <a:r>
                        <a:rPr lang="en-US" sz="1300" dirty="0">
                          <a:effectLst/>
                        </a:rPr>
                        <a:t>Android™ </a:t>
                      </a:r>
                      <a:r>
                        <a:rPr lang="en-US" sz="1300" dirty="0" smtClean="0">
                          <a:effectLst/>
                        </a:rPr>
                        <a:t>2.3 platform </a:t>
                      </a:r>
                      <a:r>
                        <a:rPr lang="en-US" sz="1300" dirty="0">
                          <a:effectLst/>
                        </a:rPr>
                        <a:t>(Gingerbread</a:t>
                      </a:r>
                      <a:r>
                        <a:rPr lang="en-US" sz="1300" dirty="0" smtClean="0">
                          <a:effectLst/>
                        </a:rPr>
                        <a:t>) w/ Sense 3.0</a:t>
                      </a:r>
                      <a:endParaRPr lang="en-US" sz="1300" dirty="0"/>
                    </a:p>
                  </a:txBody>
                  <a:tcPr marL="0" marR="0" marT="0" marB="0" anchor="ctr">
                    <a:lnL>
                      <a:noFill/>
                    </a:lnL>
                    <a:lnR>
                      <a:noFill/>
                    </a:lnR>
                    <a:lnT>
                      <a:noFill/>
                    </a:lnT>
                    <a:lnB>
                      <a:noFill/>
                    </a:lnB>
                  </a:tcPr>
                </a:tc>
              </a:tr>
              <a:tr h="665192">
                <a:tc>
                  <a:txBody>
                    <a:bodyPr/>
                    <a:lstStyle/>
                    <a:p>
                      <a:pPr algn="l"/>
                      <a:r>
                        <a:rPr lang="en-US" sz="1300">
                          <a:effectLst/>
                        </a:rPr>
                        <a:t>Internal Memory</a:t>
                      </a:r>
                      <a:endParaRPr lang="en-US" sz="1300"/>
                    </a:p>
                  </a:txBody>
                  <a:tcPr marL="0" marR="0" marT="0" marB="0" anchor="ctr">
                    <a:lnL>
                      <a:noFill/>
                    </a:lnL>
                    <a:lnR>
                      <a:noFill/>
                    </a:lnR>
                    <a:lnT>
                      <a:noFill/>
                    </a:lnT>
                    <a:lnB>
                      <a:noFill/>
                    </a:lnB>
                  </a:tcPr>
                </a:tc>
                <a:tc>
                  <a:txBody>
                    <a:bodyPr/>
                    <a:lstStyle/>
                    <a:p>
                      <a:pPr algn="l"/>
                      <a:r>
                        <a:rPr lang="en-US" sz="1300" dirty="0">
                          <a:effectLst/>
                        </a:rPr>
                        <a:t>768 MB RAM, 4 GB Internal Storage (1 GB user addressable)</a:t>
                      </a:r>
                      <a:endParaRPr lang="en-US" sz="1300" dirty="0"/>
                    </a:p>
                  </a:txBody>
                  <a:tcPr marL="0" marR="0" marT="0" marB="0" anchor="ctr">
                    <a:lnL>
                      <a:noFill/>
                    </a:lnL>
                    <a:lnR>
                      <a:noFill/>
                    </a:lnR>
                    <a:lnT>
                      <a:noFill/>
                    </a:lnT>
                    <a:lnB>
                      <a:noFill/>
                    </a:lnB>
                  </a:tcPr>
                </a:tc>
              </a:tr>
              <a:tr h="443461">
                <a:tc>
                  <a:txBody>
                    <a:bodyPr/>
                    <a:lstStyle/>
                    <a:p>
                      <a:pPr algn="l"/>
                      <a:r>
                        <a:rPr lang="en-US" sz="1300">
                          <a:effectLst/>
                        </a:rPr>
                        <a:t>Display</a:t>
                      </a:r>
                      <a:endParaRPr lang="en-US" sz="1300"/>
                    </a:p>
                  </a:txBody>
                  <a:tcPr marL="0" marR="0" marT="0" marB="0" anchor="ctr">
                    <a:lnL>
                      <a:noFill/>
                    </a:lnL>
                    <a:lnR>
                      <a:noFill/>
                    </a:lnR>
                    <a:lnT>
                      <a:noFill/>
                    </a:lnT>
                    <a:lnB>
                      <a:noFill/>
                    </a:lnB>
                  </a:tcPr>
                </a:tc>
                <a:tc>
                  <a:txBody>
                    <a:bodyPr/>
                    <a:lstStyle/>
                    <a:p>
                      <a:pPr algn="l"/>
                      <a:r>
                        <a:rPr lang="en-US" sz="1300">
                          <a:effectLst/>
                        </a:rPr>
                        <a:t>4.3” (diagonal) qHD(540x960 pixels)</a:t>
                      </a:r>
                      <a:endParaRPr lang="en-US" sz="1300"/>
                    </a:p>
                  </a:txBody>
                  <a:tcPr marL="0" marR="0" marT="0" marB="0" anchor="ctr">
                    <a:lnL>
                      <a:noFill/>
                    </a:lnL>
                    <a:lnR>
                      <a:noFill/>
                    </a:lnR>
                    <a:lnT>
                      <a:noFill/>
                    </a:lnT>
                    <a:lnB>
                      <a:noFill/>
                    </a:lnB>
                  </a:tcPr>
                </a:tc>
              </a:tr>
              <a:tr h="443461">
                <a:tc>
                  <a:txBody>
                    <a:bodyPr/>
                    <a:lstStyle/>
                    <a:p>
                      <a:pPr algn="l"/>
                      <a:r>
                        <a:rPr lang="en-US" sz="1300">
                          <a:effectLst/>
                        </a:rPr>
                        <a:t>Network </a:t>
                      </a:r>
                      <a:endParaRPr lang="en-US" sz="1300"/>
                    </a:p>
                  </a:txBody>
                  <a:tcPr marL="0" marR="0" marT="0" marB="0" anchor="ctr">
                    <a:lnL>
                      <a:noFill/>
                    </a:lnL>
                    <a:lnR>
                      <a:noFill/>
                    </a:lnR>
                    <a:lnT>
                      <a:noFill/>
                    </a:lnT>
                    <a:lnB>
                      <a:noFill/>
                    </a:lnB>
                  </a:tcPr>
                </a:tc>
                <a:tc>
                  <a:txBody>
                    <a:bodyPr/>
                    <a:lstStyle/>
                    <a:p>
                      <a:pPr algn="l"/>
                      <a:r>
                        <a:rPr lang="en-US" sz="1300">
                          <a:effectLst/>
                        </a:rPr>
                        <a:t>GSM/EDGE 850/900/1800/1900 MHz</a:t>
                      </a:r>
                      <a:endParaRPr lang="en-US" sz="1300"/>
                    </a:p>
                  </a:txBody>
                  <a:tcPr marL="0" marR="0" marT="0" marB="0" anchor="ctr">
                    <a:lnL>
                      <a:noFill/>
                    </a:lnL>
                    <a:lnR>
                      <a:noFill/>
                    </a:lnR>
                    <a:lnT>
                      <a:noFill/>
                    </a:lnT>
                    <a:lnB>
                      <a:noFill/>
                    </a:lnB>
                  </a:tcPr>
                </a:tc>
              </a:tr>
              <a:tr h="221730">
                <a:tc>
                  <a:txBody>
                    <a:bodyPr/>
                    <a:lstStyle/>
                    <a:p>
                      <a:pPr algn="l"/>
                      <a:r>
                        <a:rPr lang="en-US" sz="1300">
                          <a:effectLst/>
                        </a:rPr>
                        <a:t>GPS </a:t>
                      </a:r>
                      <a:endParaRPr lang="en-US" sz="1300"/>
                    </a:p>
                  </a:txBody>
                  <a:tcPr marL="0" marR="0" marT="0" marB="0" anchor="ctr">
                    <a:lnL>
                      <a:noFill/>
                    </a:lnL>
                    <a:lnR>
                      <a:noFill/>
                    </a:lnR>
                    <a:lnT>
                      <a:noFill/>
                    </a:lnT>
                    <a:lnB>
                      <a:noFill/>
                    </a:lnB>
                  </a:tcPr>
                </a:tc>
                <a:tc>
                  <a:txBody>
                    <a:bodyPr/>
                    <a:lstStyle/>
                    <a:p>
                      <a:pPr algn="l"/>
                      <a:r>
                        <a:rPr lang="en-US" sz="1300">
                          <a:effectLst/>
                        </a:rPr>
                        <a:t>GPS/AGPS</a:t>
                      </a:r>
                      <a:endParaRPr lang="en-US" sz="1300"/>
                    </a:p>
                  </a:txBody>
                  <a:tcPr marL="0" marR="0" marT="0" marB="0" anchor="ctr">
                    <a:lnL>
                      <a:noFill/>
                    </a:lnL>
                    <a:lnR>
                      <a:noFill/>
                    </a:lnR>
                    <a:lnT>
                      <a:noFill/>
                    </a:lnT>
                    <a:lnB>
                      <a:noFill/>
                    </a:lnB>
                  </a:tcPr>
                </a:tc>
              </a:tr>
              <a:tr h="665192">
                <a:tc>
                  <a:txBody>
                    <a:bodyPr/>
                    <a:lstStyle/>
                    <a:p>
                      <a:pPr algn="l"/>
                      <a:r>
                        <a:rPr lang="en-US" sz="1300" dirty="0">
                          <a:effectLst/>
                        </a:rPr>
                        <a:t>Camera</a:t>
                      </a:r>
                      <a:endParaRPr lang="en-US" sz="1300" dirty="0"/>
                    </a:p>
                  </a:txBody>
                  <a:tcPr marL="0" marR="0" marT="0" marB="0" anchor="ctr">
                    <a:lnL>
                      <a:noFill/>
                    </a:lnL>
                    <a:lnR>
                      <a:noFill/>
                    </a:lnR>
                    <a:lnT>
                      <a:noFill/>
                    </a:lnT>
                    <a:lnB>
                      <a:noFill/>
                    </a:lnB>
                  </a:tcPr>
                </a:tc>
                <a:tc>
                  <a:txBody>
                    <a:bodyPr/>
                    <a:lstStyle/>
                    <a:p>
                      <a:pPr algn="l"/>
                      <a:r>
                        <a:rPr lang="en-US" sz="1300">
                          <a:effectLst/>
                        </a:rPr>
                        <a:t>8 megapixel autofocus camera with Dual LED flash</a:t>
                      </a:r>
                      <a:endParaRPr lang="en-US" sz="1300"/>
                    </a:p>
                  </a:txBody>
                  <a:tcPr marL="0" marR="0" marT="0" marB="0" anchor="ctr">
                    <a:lnL>
                      <a:noFill/>
                    </a:lnL>
                    <a:lnR>
                      <a:noFill/>
                    </a:lnR>
                    <a:lnT>
                      <a:noFill/>
                    </a:lnT>
                    <a:lnB>
                      <a:noFill/>
                    </a:lnB>
                  </a:tcPr>
                </a:tc>
              </a:tr>
              <a:tr h="1108653">
                <a:tc>
                  <a:txBody>
                    <a:bodyPr/>
                    <a:lstStyle/>
                    <a:p>
                      <a:pPr algn="l"/>
                      <a:r>
                        <a:rPr lang="en-US" sz="1300">
                          <a:effectLst/>
                        </a:rPr>
                        <a:t>Connectivity</a:t>
                      </a:r>
                      <a:endParaRPr lang="en-US" sz="1300"/>
                    </a:p>
                  </a:txBody>
                  <a:tcPr marL="0" marR="0" marT="0" marB="0" anchor="ctr">
                    <a:lnL>
                      <a:noFill/>
                    </a:lnL>
                    <a:lnR>
                      <a:noFill/>
                    </a:lnR>
                    <a:lnT>
                      <a:noFill/>
                    </a:lnT>
                    <a:lnB>
                      <a:noFill/>
                    </a:lnB>
                  </a:tcPr>
                </a:tc>
                <a:tc>
                  <a:txBody>
                    <a:bodyPr/>
                    <a:lstStyle/>
                    <a:p>
                      <a:pPr algn="l"/>
                      <a:r>
                        <a:rPr lang="en-US" sz="1300" dirty="0">
                          <a:effectLst/>
                        </a:rPr>
                        <a:t>Bluetooth 3.0, Wi-Fi®: 802.11 b/g/n, 3.5 mm audio jack, SDHC capable </a:t>
                      </a:r>
                      <a:r>
                        <a:rPr lang="en-US" sz="1300" dirty="0" err="1">
                          <a:effectLst/>
                        </a:rPr>
                        <a:t>microSDcard</a:t>
                      </a:r>
                      <a:r>
                        <a:rPr lang="en-US" sz="1300" dirty="0">
                          <a:effectLst/>
                        </a:rPr>
                        <a:t> slot (8GB card </a:t>
                      </a:r>
                      <a:r>
                        <a:rPr lang="en-US" sz="1300" dirty="0" err="1">
                          <a:effectLst/>
                        </a:rPr>
                        <a:t>inc.</a:t>
                      </a:r>
                      <a:r>
                        <a:rPr lang="en-US" sz="1300" dirty="0">
                          <a:effectLst/>
                        </a:rPr>
                        <a:t>)</a:t>
                      </a:r>
                      <a:endParaRPr lang="en-US" sz="1300" dirty="0"/>
                    </a:p>
                  </a:txBody>
                  <a:tcPr marL="0" marR="0" marT="0" marB="0" anchor="ctr">
                    <a:lnL>
                      <a:noFill/>
                    </a:lnL>
                    <a:lnR>
                      <a:noFill/>
                    </a:lnR>
                    <a:lnT>
                      <a:noFill/>
                    </a:lnT>
                    <a:lnB>
                      <a:noFill/>
                    </a:lnB>
                  </a:tcPr>
                </a:tc>
              </a:tr>
              <a:tr h="221730">
                <a:tc>
                  <a:txBody>
                    <a:bodyPr/>
                    <a:lstStyle/>
                    <a:p>
                      <a:pPr algn="l"/>
                      <a:r>
                        <a:rPr lang="en-US" sz="1300" dirty="0">
                          <a:effectLst/>
                        </a:rPr>
                        <a:t>Battery</a:t>
                      </a:r>
                      <a:endParaRPr lang="en-US" sz="1300" dirty="0"/>
                    </a:p>
                  </a:txBody>
                  <a:tcPr marL="0" marR="0" marT="0" marB="0" anchor="ctr">
                    <a:lnL>
                      <a:noFill/>
                    </a:lnL>
                    <a:lnR>
                      <a:noFill/>
                    </a:lnR>
                    <a:lnT>
                      <a:noFill/>
                    </a:lnT>
                    <a:lnB>
                      <a:noFill/>
                    </a:lnB>
                  </a:tcPr>
                </a:tc>
                <a:tc>
                  <a:txBody>
                    <a:bodyPr/>
                    <a:lstStyle/>
                    <a:p>
                      <a:pPr algn="l"/>
                      <a:r>
                        <a:rPr lang="en-US" sz="1300" dirty="0">
                          <a:effectLst/>
                        </a:rPr>
                        <a:t>1520mAh </a:t>
                      </a:r>
                      <a:r>
                        <a:rPr lang="en-US" sz="1300" dirty="0" err="1">
                          <a:effectLst/>
                        </a:rPr>
                        <a:t>LiIon</a:t>
                      </a:r>
                      <a:endParaRPr lang="en-US" sz="1300" dirty="0"/>
                    </a:p>
                  </a:txBody>
                  <a:tcPr marL="0" marR="0" marT="0" marB="0" anchor="ctr">
                    <a:lnL>
                      <a:noFill/>
                    </a:lnL>
                    <a:lnR>
                      <a:noFill/>
                    </a:lnR>
                    <a:lnT>
                      <a:noFill/>
                    </a:lnT>
                    <a:lnB>
                      <a:noFill/>
                    </a:lnB>
                  </a:tcPr>
                </a:tc>
              </a:tr>
            </a:tbl>
          </a:graphicData>
        </a:graphic>
      </p:graphicFrame>
      <p:sp>
        <p:nvSpPr>
          <p:cNvPr id="9" name="Rectangle 8"/>
          <p:cNvSpPr/>
          <p:nvPr/>
        </p:nvSpPr>
        <p:spPr>
          <a:xfrm>
            <a:off x="304801" y="12700"/>
            <a:ext cx="6477000" cy="2031325"/>
          </a:xfrm>
          <a:prstGeom prst="rect">
            <a:avLst/>
          </a:prstGeom>
        </p:spPr>
        <p:txBody>
          <a:bodyPr wrap="square" numCol="1">
            <a:spAutoFit/>
          </a:bodyPr>
          <a:lstStyle/>
          <a:p>
            <a:r>
              <a:rPr lang="en-US" sz="2800" b="1" dirty="0" smtClean="0">
                <a:latin typeface="Gotham Bold" pitchFamily="50" charset="0"/>
                <a:cs typeface="Gotham Bold" pitchFamily="50" charset="0"/>
              </a:rPr>
              <a:t>Launch Date June 15</a:t>
            </a:r>
            <a:r>
              <a:rPr lang="en-US" sz="2800" b="1" baseline="30000" dirty="0" smtClean="0">
                <a:latin typeface="Gotham Bold" pitchFamily="50" charset="0"/>
                <a:cs typeface="Gotham Bold" pitchFamily="50" charset="0"/>
              </a:rPr>
              <a:t>th </a:t>
            </a:r>
          </a:p>
          <a:p>
            <a:r>
              <a:rPr lang="en-US" sz="4000" b="1" baseline="30000" dirty="0" smtClean="0">
                <a:solidFill>
                  <a:schemeClr val="bg1">
                    <a:lumMod val="50000"/>
                  </a:schemeClr>
                </a:solidFill>
                <a:latin typeface="Gotham Bold" pitchFamily="50" charset="0"/>
                <a:cs typeface="Gotham Bold" pitchFamily="50" charset="0"/>
              </a:rPr>
              <a:t>All Channels</a:t>
            </a:r>
            <a:r>
              <a:rPr lang="en-US" sz="4000" b="1" dirty="0" smtClean="0">
                <a:solidFill>
                  <a:schemeClr val="bg1">
                    <a:lumMod val="50000"/>
                  </a:schemeClr>
                </a:solidFill>
                <a:latin typeface="Gotham Bold" pitchFamily="50" charset="0"/>
                <a:cs typeface="Gotham Bold" pitchFamily="50" charset="0"/>
              </a:rPr>
              <a:t> </a:t>
            </a:r>
          </a:p>
          <a:p>
            <a:pPr defTabSz="176213">
              <a:tabLst>
                <a:tab pos="850900" algn="l"/>
              </a:tabLst>
            </a:pPr>
            <a:endParaRPr lang="en-US" sz="1800" dirty="0" smtClean="0">
              <a:latin typeface="Gotham Bold" pitchFamily="50" charset="0"/>
              <a:cs typeface="Gotham Bold" pitchFamily="50" charset="0"/>
            </a:endParaRPr>
          </a:p>
          <a:p>
            <a:endParaRPr lang="en-US" sz="2000" dirty="0" smtClean="0">
              <a:latin typeface="Gotham Bold" pitchFamily="50" charset="0"/>
              <a:cs typeface="Gotham Bold" pitchFamily="50" charset="0"/>
            </a:endParaRPr>
          </a:p>
          <a:p>
            <a:r>
              <a:rPr lang="en-US" sz="2000" dirty="0">
                <a:latin typeface="Gotham Bold" pitchFamily="50" charset="0"/>
                <a:cs typeface="Gotham Bold" pitchFamily="50" charset="0"/>
              </a:rPr>
              <a:t>	</a:t>
            </a:r>
            <a:endParaRPr lang="en-US" sz="2000" dirty="0" smtClean="0">
              <a:latin typeface="Gotham Bold" pitchFamily="50" charset="0"/>
              <a:cs typeface="Gotham Bold" pitchFamily="50" charset="0"/>
            </a:endParaRPr>
          </a:p>
        </p:txBody>
      </p:sp>
    </p:spTree>
    <p:extLst>
      <p:ext uri="{BB962C8B-B14F-4D97-AF65-F5344CB8AC3E}">
        <p14:creationId xmlns:p14="http://schemas.microsoft.com/office/powerpoint/2010/main" val="3405979611"/>
      </p:ext>
    </p:extLst>
  </p:cSld>
  <p:clrMapOvr>
    <a:masterClrMapping/>
  </p:clrMapOvr>
  <p:transition spd="slow">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54D54E58-ED6A-4EB6-9CBD-6674B9544F02}" type="datetime3">
              <a:rPr lang="en-US" smtClean="0"/>
              <a:pPr/>
              <a:t>6 June 2011</a:t>
            </a:fld>
            <a:endParaRPr lang="en-GB"/>
          </a:p>
        </p:txBody>
      </p:sp>
      <p:pic>
        <p:nvPicPr>
          <p:cNvPr id="15" name="Picture 1" descr="Slide13"/>
          <p:cNvPicPr>
            <a:picLocks noGrp="1" noChangeAspect="1"/>
          </p:cNvPicPr>
          <p:nvPr isPhoto="1"/>
        </p:nvPicPr>
        <p:blipFill>
          <a:blip r:embed="rId3" cstate="email">
            <a:extLst>
              <a:ext uri="{28A0092B-C50C-407E-A947-70E740481C1C}">
                <a14:useLocalDpi xmlns:a14="http://schemas.microsoft.com/office/drawing/2010/main"/>
              </a:ext>
            </a:extLst>
          </a:blip>
          <a:stretch>
            <a:fillRect/>
          </a:stretch>
        </p:blipFill>
        <p:spPr bwMode="auto">
          <a:xfrm>
            <a:off x="3530599" y="2252914"/>
            <a:ext cx="1295400" cy="1898023"/>
          </a:xfrm>
          <a:prstGeom prst="rect">
            <a:avLst/>
          </a:prstGeom>
          <a:noFill/>
          <a:ln w="9525">
            <a:noFill/>
            <a:miter lim="800000"/>
            <a:headEnd/>
            <a:tailEnd/>
          </a:ln>
        </p:spPr>
      </p:pic>
      <p:pic>
        <p:nvPicPr>
          <p:cNvPr id="16" name="Picture 15" descr="creatives_1_lightbulb.eps"/>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600" y="2208260"/>
            <a:ext cx="1371600" cy="1807470"/>
          </a:xfrm>
          <a:prstGeom prst="rect">
            <a:avLst/>
          </a:prstGeom>
        </p:spPr>
      </p:pic>
      <p:pic>
        <p:nvPicPr>
          <p:cNvPr id="20" name="Picture 1" descr="Slide13"/>
          <p:cNvPicPr>
            <a:picLocks noGrp="1" noChangeAspect="1"/>
          </p:cNvPicPr>
          <p:nvPr isPhoto="1"/>
        </p:nvPicPr>
        <p:blipFill>
          <a:blip r:embed="rId5" cstate="email">
            <a:extLst>
              <a:ext uri="{28A0092B-C50C-407E-A947-70E740481C1C}">
                <a14:useLocalDpi xmlns:a14="http://schemas.microsoft.com/office/drawing/2010/main"/>
              </a:ext>
            </a:extLst>
          </a:blip>
          <a:srcRect l="-15094" b="-27856"/>
          <a:stretch>
            <a:fillRect/>
          </a:stretch>
        </p:blipFill>
        <p:spPr bwMode="auto">
          <a:xfrm>
            <a:off x="1981200" y="3084259"/>
            <a:ext cx="1392782" cy="449956"/>
          </a:xfrm>
          <a:prstGeom prst="rect">
            <a:avLst/>
          </a:prstGeom>
          <a:noFill/>
          <a:ln w="9525">
            <a:noFill/>
            <a:miter lim="800000"/>
            <a:headEnd/>
            <a:tailEnd/>
          </a:ln>
        </p:spPr>
      </p:pic>
      <p:pic>
        <p:nvPicPr>
          <p:cNvPr id="21" name="Picture 1" descr="Slide13"/>
          <p:cNvPicPr>
            <a:picLocks noGrp="1" noChangeAspect="1"/>
          </p:cNvPicPr>
          <p:nvPr isPhoto="1"/>
        </p:nvPicPr>
        <p:blipFill>
          <a:blip r:embed="rId6" cstate="email">
            <a:extLst>
              <a:ext uri="{28A0092B-C50C-407E-A947-70E740481C1C}">
                <a14:useLocalDpi xmlns:a14="http://schemas.microsoft.com/office/drawing/2010/main"/>
              </a:ext>
            </a:extLst>
          </a:blip>
          <a:stretch>
            <a:fillRect/>
          </a:stretch>
        </p:blipFill>
        <p:spPr bwMode="auto">
          <a:xfrm>
            <a:off x="4825999" y="3128984"/>
            <a:ext cx="2057400" cy="306993"/>
          </a:xfrm>
          <a:prstGeom prst="rect">
            <a:avLst/>
          </a:prstGeom>
          <a:noFill/>
          <a:ln w="9525">
            <a:noFill/>
            <a:miter lim="800000"/>
            <a:headEnd/>
            <a:tailEnd/>
          </a:ln>
        </p:spPr>
      </p:pic>
      <p:sp>
        <p:nvSpPr>
          <p:cNvPr id="27" name="TextBox 26"/>
          <p:cNvSpPr txBox="1"/>
          <p:nvPr/>
        </p:nvSpPr>
        <p:spPr>
          <a:xfrm>
            <a:off x="468313" y="130628"/>
            <a:ext cx="5089979" cy="830997"/>
          </a:xfrm>
          <a:prstGeom prst="rect">
            <a:avLst/>
          </a:prstGeom>
          <a:noFill/>
        </p:spPr>
        <p:txBody>
          <a:bodyPr wrap="square" rtlCol="0">
            <a:spAutoFit/>
          </a:bodyPr>
          <a:lstStyle/>
          <a:p>
            <a:r>
              <a:rPr lang="en-US" sz="4800" dirty="0" smtClean="0">
                <a:latin typeface="Gotham Bold" pitchFamily="50" charset="0"/>
                <a:cs typeface="Gotham Bold" pitchFamily="50" charset="0"/>
              </a:rPr>
              <a:t>HTC </a:t>
            </a:r>
            <a:r>
              <a:rPr lang="en-US" sz="4800" dirty="0" smtClean="0">
                <a:latin typeface="Gotham Light" pitchFamily="50" charset="0"/>
                <a:cs typeface="Gotham Light" pitchFamily="50" charset="0"/>
              </a:rPr>
              <a:t>SENSE</a:t>
            </a:r>
            <a:endParaRPr lang="en-US" sz="4800" dirty="0">
              <a:latin typeface="Gotham Light" pitchFamily="50" charset="0"/>
              <a:cs typeface="Gotham Light" pitchFamily="50" charset="0"/>
            </a:endParaRPr>
          </a:p>
        </p:txBody>
      </p:sp>
      <p:grpSp>
        <p:nvGrpSpPr>
          <p:cNvPr id="7" name="Group 6"/>
          <p:cNvGrpSpPr/>
          <p:nvPr/>
        </p:nvGrpSpPr>
        <p:grpSpPr>
          <a:xfrm>
            <a:off x="6883399" y="1593111"/>
            <a:ext cx="2305119" cy="3685732"/>
            <a:chOff x="6883399" y="1593111"/>
            <a:chExt cx="2305119" cy="3685732"/>
          </a:xfrm>
        </p:grpSpPr>
        <p:pic>
          <p:nvPicPr>
            <p:cNvPr id="30" name="Picture 29" descr="HTC-11-Sensation-0216.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883399" y="1593111"/>
              <a:ext cx="2305119" cy="3685732"/>
            </a:xfrm>
            <a:prstGeom prst="rect">
              <a:avLst/>
            </a:prstGeom>
          </p:spPr>
        </p:pic>
        <p:pic>
          <p:nvPicPr>
            <p:cNvPr id="33" name="Picture Placeholder 10" descr="00_Pyramid_home_final.jpg"/>
            <p:cNvPicPr>
              <a:picLocks noChangeAspect="1"/>
            </p:cNvPicPr>
            <p:nvPr/>
          </p:nvPicPr>
          <p:blipFill>
            <a:blip r:embed="rId8" cstate="email">
              <a:extLst>
                <a:ext uri="{28A0092B-C50C-407E-A947-70E740481C1C}">
                  <a14:useLocalDpi xmlns:a14="http://schemas.microsoft.com/office/drawing/2010/main"/>
                </a:ext>
              </a:extLst>
            </a:blip>
            <a:srcRect t="106" b="106"/>
            <a:stretch>
              <a:fillRect/>
            </a:stretch>
          </p:blipFill>
          <p:spPr bwMode="auto">
            <a:xfrm>
              <a:off x="7314717" y="2141167"/>
              <a:ext cx="1415996" cy="2494369"/>
            </a:xfrm>
            <a:prstGeom prst="rect">
              <a:avLst/>
            </a:prstGeom>
            <a:noFill/>
            <a:ln w="9525">
              <a:noFill/>
              <a:miter lim="800000"/>
              <a:headEnd/>
              <a:tailEnd/>
            </a:ln>
            <a:effectLst/>
          </p:spPr>
        </p:pic>
      </p:grpSp>
    </p:spTree>
    <p:extLst>
      <p:ext uri="{BB962C8B-B14F-4D97-AF65-F5344CB8AC3E}">
        <p14:creationId xmlns:p14="http://schemas.microsoft.com/office/powerpoint/2010/main" val="2097908235"/>
      </p:ext>
    </p:extLst>
  </p:cSld>
  <p:clrMapOvr>
    <a:masterClrMapping/>
  </p:clrMapOvr>
  <p:transition spd="slow">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468313" y="130628"/>
            <a:ext cx="5089979" cy="830997"/>
          </a:xfrm>
          <a:prstGeom prst="rect">
            <a:avLst/>
          </a:prstGeom>
          <a:noFill/>
        </p:spPr>
        <p:txBody>
          <a:bodyPr wrap="square" rtlCol="0">
            <a:spAutoFit/>
          </a:bodyPr>
          <a:lstStyle/>
          <a:p>
            <a:r>
              <a:rPr lang="en-US" sz="4800" dirty="0" smtClean="0">
                <a:latin typeface="Gotham Bold" pitchFamily="50" charset="0"/>
                <a:cs typeface="Gotham Bold" pitchFamily="50" charset="0"/>
              </a:rPr>
              <a:t>HTC </a:t>
            </a:r>
            <a:r>
              <a:rPr lang="en-US" sz="4800" dirty="0" smtClean="0">
                <a:latin typeface="Gotham Light" pitchFamily="50" charset="0"/>
                <a:cs typeface="Gotham Light" pitchFamily="50" charset="0"/>
              </a:rPr>
              <a:t>SENSE</a:t>
            </a:r>
            <a:endParaRPr lang="en-US" sz="4800" dirty="0">
              <a:latin typeface="Gotham Light" pitchFamily="50" charset="0"/>
              <a:cs typeface="Gotham Light" pitchFamily="50" charset="0"/>
            </a:endParaRPr>
          </a:p>
        </p:txBody>
      </p:sp>
      <p:pic>
        <p:nvPicPr>
          <p:cNvPr id="13" name="Picture 8" descr="3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04845" y="1150311"/>
            <a:ext cx="1364239" cy="22741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4" name="Picture 9" descr="Weathe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991077" y="1150311"/>
            <a:ext cx="1366993" cy="22741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7"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783126" y="2892025"/>
            <a:ext cx="1365617" cy="22741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descr="lock_screen_stocks_01-01"/>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103028" y="1992139"/>
            <a:ext cx="1366993" cy="22741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2" name="Picture 6" descr="lock_screen_photo_01-01"/>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554383" y="1992139"/>
            <a:ext cx="1280265" cy="22741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8" name="Title 1"/>
          <p:cNvSpPr>
            <a:spLocks noGrp="1"/>
          </p:cNvSpPr>
          <p:nvPr>
            <p:ph type="ctrTitle"/>
          </p:nvPr>
        </p:nvSpPr>
        <p:spPr>
          <a:xfrm>
            <a:off x="499454" y="5704116"/>
            <a:ext cx="7772400" cy="685800"/>
          </a:xfrm>
        </p:spPr>
        <p:txBody>
          <a:bodyPr>
            <a:normAutofit/>
          </a:bodyPr>
          <a:lstStyle/>
          <a:p>
            <a:pPr algn="ctr"/>
            <a:r>
              <a:rPr lang="en-US" dirty="0" smtClean="0">
                <a:latin typeface="Gotham Light" pitchFamily="50" charset="0"/>
                <a:cs typeface="Gotham Light" pitchFamily="50" charset="0"/>
              </a:rPr>
              <a:t>Personalization inspired by </a:t>
            </a:r>
            <a:r>
              <a:rPr lang="en-US" dirty="0" smtClean="0">
                <a:latin typeface="Gotham Bold" pitchFamily="50" charset="0"/>
                <a:cs typeface="Gotham Bold" pitchFamily="50" charset="0"/>
              </a:rPr>
              <a:t>YOU</a:t>
            </a:r>
            <a:endParaRPr lang="en-US" dirty="0">
              <a:latin typeface="Gotham Bold" pitchFamily="50" charset="0"/>
              <a:cs typeface="Gotham Bold" pitchFamily="50" charset="0"/>
            </a:endParaRPr>
          </a:p>
        </p:txBody>
      </p:sp>
    </p:spTree>
    <p:extLst>
      <p:ext uri="{BB962C8B-B14F-4D97-AF65-F5344CB8AC3E}">
        <p14:creationId xmlns:p14="http://schemas.microsoft.com/office/powerpoint/2010/main" val="3255979260"/>
      </p:ext>
    </p:extLst>
  </p:cSld>
  <p:clrMapOvr>
    <a:masterClrMapping/>
  </p:clrMapOvr>
  <p:transition spd="slow">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468313" y="130628"/>
            <a:ext cx="5089979" cy="830997"/>
          </a:xfrm>
          <a:prstGeom prst="rect">
            <a:avLst/>
          </a:prstGeom>
          <a:noFill/>
        </p:spPr>
        <p:txBody>
          <a:bodyPr wrap="square" rtlCol="0">
            <a:spAutoFit/>
          </a:bodyPr>
          <a:lstStyle/>
          <a:p>
            <a:r>
              <a:rPr lang="en-US" sz="4800" dirty="0" smtClean="0">
                <a:latin typeface="Gotham Bold" pitchFamily="50" charset="0"/>
                <a:cs typeface="Gotham Bold" pitchFamily="50" charset="0"/>
              </a:rPr>
              <a:t>HTC </a:t>
            </a:r>
            <a:r>
              <a:rPr lang="en-US" sz="4800" dirty="0" smtClean="0">
                <a:latin typeface="Gotham Light" pitchFamily="50" charset="0"/>
                <a:cs typeface="Gotham Light" pitchFamily="50" charset="0"/>
              </a:rPr>
              <a:t>SENSE</a:t>
            </a:r>
            <a:endParaRPr lang="en-US" sz="4800" dirty="0">
              <a:latin typeface="Gotham Light" pitchFamily="50" charset="0"/>
              <a:cs typeface="Gotham Light" pitchFamily="50" charset="0"/>
            </a:endParaRPr>
          </a:p>
        </p:txBody>
      </p:sp>
      <p:sp>
        <p:nvSpPr>
          <p:cNvPr id="9" name="TextBox 8"/>
          <p:cNvSpPr txBox="1"/>
          <p:nvPr/>
        </p:nvSpPr>
        <p:spPr>
          <a:xfrm>
            <a:off x="468313" y="964962"/>
            <a:ext cx="8298316" cy="584775"/>
          </a:xfrm>
          <a:prstGeom prst="rect">
            <a:avLst/>
          </a:prstGeom>
          <a:noFill/>
        </p:spPr>
        <p:txBody>
          <a:bodyPr wrap="square" rtlCol="0">
            <a:spAutoFit/>
          </a:bodyPr>
          <a:lstStyle/>
          <a:p>
            <a:r>
              <a:rPr lang="en-US" sz="3200" dirty="0" smtClean="0">
                <a:solidFill>
                  <a:schemeClr val="tx1"/>
                </a:solidFill>
                <a:latin typeface="Gotham Bold" pitchFamily="50" charset="0"/>
                <a:cs typeface="Gotham Bold" pitchFamily="50" charset="0"/>
              </a:rPr>
              <a:t>HTC Sense Enhancements</a:t>
            </a:r>
            <a:endParaRPr lang="en-US" sz="3200" dirty="0">
              <a:solidFill>
                <a:schemeClr val="tx1"/>
              </a:solidFill>
              <a:latin typeface="Gotham Bold" pitchFamily="50" charset="0"/>
              <a:cs typeface="Gotham Bold" pitchFamily="50" charset="0"/>
            </a:endParaRPr>
          </a:p>
        </p:txBody>
      </p:sp>
      <p:sp>
        <p:nvSpPr>
          <p:cNvPr id="10" name="Rectangle 9"/>
          <p:cNvSpPr/>
          <p:nvPr/>
        </p:nvSpPr>
        <p:spPr>
          <a:xfrm>
            <a:off x="430214" y="1917247"/>
            <a:ext cx="7900986" cy="523220"/>
          </a:xfrm>
          <a:prstGeom prst="rect">
            <a:avLst/>
          </a:prstGeom>
          <a:effectLst/>
        </p:spPr>
        <p:txBody>
          <a:bodyPr wrap="square">
            <a:spAutoFit/>
          </a:bodyPr>
          <a:lstStyle/>
          <a:p>
            <a:pPr marL="514350" indent="-514350"/>
            <a:r>
              <a:rPr lang="en-US" sz="2800" dirty="0" smtClean="0">
                <a:solidFill>
                  <a:schemeClr val="bg1">
                    <a:lumMod val="50000"/>
                  </a:schemeClr>
                </a:solidFill>
                <a:latin typeface="Gotham Light" pitchFamily="50" charset="0"/>
                <a:cs typeface="Gotham Light" pitchFamily="50" charset="0"/>
              </a:rPr>
              <a:t>Expanded Set of Corporate Email Features</a:t>
            </a:r>
          </a:p>
        </p:txBody>
      </p:sp>
      <p:sp>
        <p:nvSpPr>
          <p:cNvPr id="15" name="Rectangle 14"/>
          <p:cNvSpPr/>
          <p:nvPr/>
        </p:nvSpPr>
        <p:spPr>
          <a:xfrm>
            <a:off x="430214" y="2810358"/>
            <a:ext cx="7900986" cy="523220"/>
          </a:xfrm>
          <a:prstGeom prst="rect">
            <a:avLst/>
          </a:prstGeom>
          <a:effectLst/>
        </p:spPr>
        <p:txBody>
          <a:bodyPr wrap="square">
            <a:spAutoFit/>
          </a:bodyPr>
          <a:lstStyle/>
          <a:p>
            <a:pPr marL="514350" indent="-514350"/>
            <a:r>
              <a:rPr lang="en-US" sz="2800" dirty="0" smtClean="0">
                <a:solidFill>
                  <a:schemeClr val="bg1">
                    <a:lumMod val="50000"/>
                  </a:schemeClr>
                </a:solidFill>
                <a:latin typeface="Gotham Light" pitchFamily="50" charset="0"/>
                <a:cs typeface="Gotham Light" pitchFamily="50" charset="0"/>
              </a:rPr>
              <a:t>Interactive Home Screen Widgets</a:t>
            </a:r>
          </a:p>
        </p:txBody>
      </p:sp>
      <p:sp>
        <p:nvSpPr>
          <p:cNvPr id="19" name="Rectangle 18"/>
          <p:cNvSpPr/>
          <p:nvPr/>
        </p:nvSpPr>
        <p:spPr>
          <a:xfrm>
            <a:off x="468313" y="3703469"/>
            <a:ext cx="7900986" cy="523220"/>
          </a:xfrm>
          <a:prstGeom prst="rect">
            <a:avLst/>
          </a:prstGeom>
          <a:effectLst/>
        </p:spPr>
        <p:txBody>
          <a:bodyPr wrap="square">
            <a:spAutoFit/>
          </a:bodyPr>
          <a:lstStyle/>
          <a:p>
            <a:pPr marL="514350" indent="-514350"/>
            <a:r>
              <a:rPr lang="en-US" sz="2800" dirty="0" smtClean="0">
                <a:solidFill>
                  <a:schemeClr val="bg1">
                    <a:lumMod val="50000"/>
                  </a:schemeClr>
                </a:solidFill>
                <a:latin typeface="Gotham Light" pitchFamily="50" charset="0"/>
                <a:cs typeface="Gotham Light" pitchFamily="50" charset="0"/>
              </a:rPr>
              <a:t>Intelligent phone features</a:t>
            </a:r>
          </a:p>
        </p:txBody>
      </p:sp>
      <p:sp>
        <p:nvSpPr>
          <p:cNvPr id="20" name="Rectangle 19"/>
          <p:cNvSpPr/>
          <p:nvPr/>
        </p:nvSpPr>
        <p:spPr>
          <a:xfrm>
            <a:off x="468313" y="4596581"/>
            <a:ext cx="7900986" cy="523220"/>
          </a:xfrm>
          <a:prstGeom prst="rect">
            <a:avLst/>
          </a:prstGeom>
          <a:effectLst/>
        </p:spPr>
        <p:txBody>
          <a:bodyPr wrap="square">
            <a:spAutoFit/>
          </a:bodyPr>
          <a:lstStyle/>
          <a:p>
            <a:pPr marL="514350" indent="-514350"/>
            <a:r>
              <a:rPr lang="en-US" sz="2800" dirty="0" smtClean="0">
                <a:solidFill>
                  <a:schemeClr val="bg1">
                    <a:lumMod val="50000"/>
                  </a:schemeClr>
                </a:solidFill>
                <a:latin typeface="Gotham Light" pitchFamily="50" charset="0"/>
                <a:cs typeface="Gotham Light" pitchFamily="50" charset="0"/>
              </a:rPr>
              <a:t>Aggregated information for ease of access</a:t>
            </a:r>
          </a:p>
        </p:txBody>
      </p:sp>
      <p:sp>
        <p:nvSpPr>
          <p:cNvPr id="21" name="Title 1"/>
          <p:cNvSpPr>
            <a:spLocks noGrp="1"/>
          </p:cNvSpPr>
          <p:nvPr>
            <p:ph type="ctrTitle"/>
          </p:nvPr>
        </p:nvSpPr>
        <p:spPr>
          <a:xfrm>
            <a:off x="499454" y="5704116"/>
            <a:ext cx="7772400" cy="685800"/>
          </a:xfrm>
        </p:spPr>
        <p:txBody>
          <a:bodyPr>
            <a:normAutofit/>
          </a:bodyPr>
          <a:lstStyle/>
          <a:p>
            <a:pPr algn="ctr"/>
            <a:r>
              <a:rPr lang="en-US" dirty="0" smtClean="0">
                <a:latin typeface="Gotham Bold" pitchFamily="50" charset="0"/>
                <a:cs typeface="Gotham Bold" pitchFamily="50" charset="0"/>
              </a:rPr>
              <a:t>Above and beyond standard Android</a:t>
            </a:r>
            <a:endParaRPr lang="en-US" dirty="0">
              <a:latin typeface="Gotham Bold" pitchFamily="50" charset="0"/>
              <a:cs typeface="Gotham Bold" pitchFamily="50" charset="0"/>
            </a:endParaRPr>
          </a:p>
        </p:txBody>
      </p:sp>
    </p:spTree>
    <p:extLst>
      <p:ext uri="{BB962C8B-B14F-4D97-AF65-F5344CB8AC3E}">
        <p14:creationId xmlns:p14="http://schemas.microsoft.com/office/powerpoint/2010/main" val="9105711"/>
      </p:ext>
    </p:extLst>
  </p:cSld>
  <p:clrMapOvr>
    <a:masterClrMapping/>
  </p:clrMapOvr>
  <p:transition spd="slow">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468313" y="130628"/>
            <a:ext cx="5089979" cy="830997"/>
          </a:xfrm>
          <a:prstGeom prst="rect">
            <a:avLst/>
          </a:prstGeom>
          <a:noFill/>
        </p:spPr>
        <p:txBody>
          <a:bodyPr wrap="square" rtlCol="0">
            <a:spAutoFit/>
          </a:bodyPr>
          <a:lstStyle/>
          <a:p>
            <a:r>
              <a:rPr lang="en-US" sz="4800" dirty="0" smtClean="0">
                <a:latin typeface="Gotham Bold" pitchFamily="50" charset="0"/>
                <a:cs typeface="Gotham Bold" pitchFamily="50" charset="0"/>
              </a:rPr>
              <a:t>HTC </a:t>
            </a:r>
            <a:r>
              <a:rPr lang="en-US" sz="4800" dirty="0" smtClean="0">
                <a:latin typeface="Gotham Light" pitchFamily="50" charset="0"/>
                <a:cs typeface="Gotham Light" pitchFamily="50" charset="0"/>
              </a:rPr>
              <a:t>SENSE</a:t>
            </a:r>
            <a:endParaRPr lang="en-US" sz="4800" dirty="0">
              <a:latin typeface="Gotham Light" pitchFamily="50" charset="0"/>
              <a:cs typeface="Gotham Light" pitchFamily="50" charset="0"/>
            </a:endParaRPr>
          </a:p>
        </p:txBody>
      </p:sp>
      <p:sp>
        <p:nvSpPr>
          <p:cNvPr id="9" name="TextBox 8"/>
          <p:cNvSpPr txBox="1"/>
          <p:nvPr/>
        </p:nvSpPr>
        <p:spPr>
          <a:xfrm>
            <a:off x="468313" y="961625"/>
            <a:ext cx="8298316" cy="584775"/>
          </a:xfrm>
          <a:prstGeom prst="rect">
            <a:avLst/>
          </a:prstGeom>
          <a:noFill/>
        </p:spPr>
        <p:txBody>
          <a:bodyPr wrap="square" rtlCol="0">
            <a:spAutoFit/>
          </a:bodyPr>
          <a:lstStyle/>
          <a:p>
            <a:r>
              <a:rPr lang="en-US" sz="3200" dirty="0" smtClean="0">
                <a:solidFill>
                  <a:schemeClr val="tx1"/>
                </a:solidFill>
                <a:latin typeface="Gotham Bold" pitchFamily="50" charset="0"/>
                <a:cs typeface="Gotham Bold" pitchFamily="50" charset="0"/>
              </a:rPr>
              <a:t>Corporate Email Features</a:t>
            </a:r>
            <a:endParaRPr lang="en-US" sz="3200" dirty="0">
              <a:solidFill>
                <a:schemeClr val="tx1"/>
              </a:solidFill>
              <a:latin typeface="Gotham Bold" pitchFamily="50" charset="0"/>
              <a:cs typeface="Gotham Bold" pitchFamily="50" charset="0"/>
            </a:endParaRPr>
          </a:p>
        </p:txBody>
      </p:sp>
      <p:pic>
        <p:nvPicPr>
          <p:cNvPr id="8" name="Picture 5" descr="S_Email_out_of_office"/>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3521643" y="1778365"/>
            <a:ext cx="1524000" cy="2271742"/>
          </a:xfrm>
          <a:prstGeom prst="rect">
            <a:avLst/>
          </a:prstGeom>
          <a:noFill/>
          <a:ln w="6350">
            <a:solidFill>
              <a:srgbClr val="1B1B15"/>
            </a:solidFill>
            <a:miter lim="800000"/>
            <a:headEnd/>
            <a:tailEnd/>
          </a:ln>
          <a:effectLst>
            <a:outerShdw blurRad="127000" dist="38100" dir="2700000">
              <a:srgbClr val="000000">
                <a:alpha val="30000"/>
              </a:srgbClr>
            </a:outerShdw>
          </a:effectLst>
        </p:spPr>
      </p:pic>
      <p:pic>
        <p:nvPicPr>
          <p:cNvPr id="11" name="Picture 9" descr="S_Email_set_priority1"/>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468313" y="1763769"/>
            <a:ext cx="1512694" cy="2286338"/>
          </a:xfrm>
          <a:prstGeom prst="rect">
            <a:avLst/>
          </a:prstGeom>
          <a:noFill/>
          <a:ln w="0" cap="flat" cmpd="sng" algn="ctr">
            <a:noFill/>
            <a:prstDash val="solid"/>
            <a:miter lim="800000"/>
            <a:headEnd type="none" w="med" len="med"/>
            <a:tailEnd type="none" w="med" len="med"/>
          </a:ln>
          <a:effectLst>
            <a:outerShdw blurRad="127000" dist="38100" dir="2700000">
              <a:srgbClr val="000000">
                <a:alpha val="30000"/>
              </a:srgbClr>
            </a:outerShdw>
          </a:effectLst>
        </p:spPr>
      </p:pic>
      <p:sp>
        <p:nvSpPr>
          <p:cNvPr id="12" name="Rectangle 11"/>
          <p:cNvSpPr/>
          <p:nvPr/>
        </p:nvSpPr>
        <p:spPr>
          <a:xfrm>
            <a:off x="1981007" y="1790006"/>
            <a:ext cx="1415336" cy="923330"/>
          </a:xfrm>
          <a:prstGeom prst="rect">
            <a:avLst/>
          </a:prstGeom>
          <a:effectLst/>
        </p:spPr>
        <p:txBody>
          <a:bodyPr wrap="square">
            <a:spAutoFit/>
          </a:bodyPr>
          <a:lstStyle/>
          <a:p>
            <a:r>
              <a:rPr lang="en-US" sz="1800" dirty="0" smtClean="0">
                <a:solidFill>
                  <a:schemeClr val="bg1">
                    <a:lumMod val="50000"/>
                  </a:schemeClr>
                </a:solidFill>
                <a:latin typeface="Gotham Light" pitchFamily="50" charset="0"/>
                <a:cs typeface="Gotham Light" pitchFamily="50" charset="0"/>
              </a:rPr>
              <a:t>Corporate GAL Lookup</a:t>
            </a:r>
          </a:p>
        </p:txBody>
      </p:sp>
      <p:sp>
        <p:nvSpPr>
          <p:cNvPr id="13" name="Rectangle 12"/>
          <p:cNvSpPr/>
          <p:nvPr/>
        </p:nvSpPr>
        <p:spPr>
          <a:xfrm>
            <a:off x="5045643" y="1778365"/>
            <a:ext cx="1415336" cy="923330"/>
          </a:xfrm>
          <a:prstGeom prst="rect">
            <a:avLst/>
          </a:prstGeom>
          <a:effectLst/>
        </p:spPr>
        <p:txBody>
          <a:bodyPr wrap="square">
            <a:spAutoFit/>
          </a:bodyPr>
          <a:lstStyle/>
          <a:p>
            <a:r>
              <a:rPr lang="en-US" sz="1800" dirty="0" smtClean="0">
                <a:solidFill>
                  <a:schemeClr val="bg1">
                    <a:lumMod val="50000"/>
                  </a:schemeClr>
                </a:solidFill>
                <a:latin typeface="Gotham Light" pitchFamily="50" charset="0"/>
                <a:cs typeface="Gotham Light" pitchFamily="50" charset="0"/>
              </a:rPr>
              <a:t>Out-of-office settings</a:t>
            </a:r>
          </a:p>
        </p:txBody>
      </p:sp>
      <p:sp>
        <p:nvSpPr>
          <p:cNvPr id="16" name="Rectangle 15"/>
          <p:cNvSpPr/>
          <p:nvPr/>
        </p:nvSpPr>
        <p:spPr>
          <a:xfrm>
            <a:off x="7984979" y="1763769"/>
            <a:ext cx="1415336" cy="646331"/>
          </a:xfrm>
          <a:prstGeom prst="rect">
            <a:avLst/>
          </a:prstGeom>
          <a:effectLst/>
        </p:spPr>
        <p:txBody>
          <a:bodyPr wrap="square">
            <a:spAutoFit/>
          </a:bodyPr>
          <a:lstStyle/>
          <a:p>
            <a:r>
              <a:rPr lang="en-US" sz="1800" dirty="0" smtClean="0">
                <a:solidFill>
                  <a:schemeClr val="bg1">
                    <a:lumMod val="50000"/>
                  </a:schemeClr>
                </a:solidFill>
                <a:latin typeface="Gotham Light" pitchFamily="50" charset="0"/>
                <a:cs typeface="Gotham Light" pitchFamily="50" charset="0"/>
              </a:rPr>
              <a:t>Unified Inbox</a:t>
            </a:r>
          </a:p>
        </p:txBody>
      </p:sp>
      <p:pic>
        <p:nvPicPr>
          <p:cNvPr id="17" name="Picture Placeholder 1"/>
          <p:cNvPicPr>
            <a:picLocks noChangeAspect="1"/>
          </p:cNvPicPr>
          <p:nvPr/>
        </p:nvPicPr>
        <p:blipFill>
          <a:blip r:embed="rId5" cstate="email">
            <a:extLst>
              <a:ext uri="{28A0092B-C50C-407E-A947-70E740481C1C}">
                <a14:useLocalDpi xmlns:a14="http://schemas.microsoft.com/office/drawing/2010/main"/>
              </a:ext>
            </a:extLst>
          </a:blip>
          <a:srcRect t="106" b="106"/>
          <a:stretch>
            <a:fillRect/>
          </a:stretch>
        </p:blipFill>
        <p:spPr>
          <a:xfrm>
            <a:off x="6460979" y="1776887"/>
            <a:ext cx="1524000" cy="2260101"/>
          </a:xfrm>
          <a:prstGeom prst="roundRect">
            <a:avLst>
              <a:gd name="adj" fmla="val 0"/>
            </a:avLst>
          </a:prstGeom>
        </p:spPr>
      </p:pic>
      <p:sp>
        <p:nvSpPr>
          <p:cNvPr id="18" name="TextBox 17"/>
          <p:cNvSpPr txBox="1"/>
          <p:nvPr/>
        </p:nvSpPr>
        <p:spPr>
          <a:xfrm>
            <a:off x="453799" y="4466825"/>
            <a:ext cx="8298316" cy="584775"/>
          </a:xfrm>
          <a:prstGeom prst="rect">
            <a:avLst/>
          </a:prstGeom>
          <a:noFill/>
        </p:spPr>
        <p:txBody>
          <a:bodyPr wrap="square" rtlCol="0">
            <a:spAutoFit/>
          </a:bodyPr>
          <a:lstStyle/>
          <a:p>
            <a:r>
              <a:rPr lang="en-US" sz="3200" dirty="0" smtClean="0">
                <a:solidFill>
                  <a:schemeClr val="tx1"/>
                </a:solidFill>
                <a:latin typeface="Gotham Bold" pitchFamily="50" charset="0"/>
                <a:cs typeface="Gotham Bold" pitchFamily="50" charset="0"/>
              </a:rPr>
              <a:t>Microsoft Exchange Policy Support</a:t>
            </a:r>
            <a:endParaRPr lang="en-US" sz="3200" dirty="0">
              <a:solidFill>
                <a:schemeClr val="tx1"/>
              </a:solidFill>
              <a:latin typeface="Gotham Bold" pitchFamily="50" charset="0"/>
              <a:cs typeface="Gotham Bold" pitchFamily="50" charset="0"/>
            </a:endParaRPr>
          </a:p>
        </p:txBody>
      </p:sp>
      <p:sp>
        <p:nvSpPr>
          <p:cNvPr id="21" name="Rectangle 20"/>
          <p:cNvSpPr/>
          <p:nvPr/>
        </p:nvSpPr>
        <p:spPr>
          <a:xfrm>
            <a:off x="468313" y="5051600"/>
            <a:ext cx="7692959" cy="1015663"/>
          </a:xfrm>
          <a:prstGeom prst="rect">
            <a:avLst/>
          </a:prstGeom>
          <a:effectLst/>
        </p:spPr>
        <p:txBody>
          <a:bodyPr wrap="square">
            <a:spAutoFit/>
          </a:bodyPr>
          <a:lstStyle/>
          <a:p>
            <a:r>
              <a:rPr lang="en-US" sz="2000" dirty="0" smtClean="0">
                <a:solidFill>
                  <a:schemeClr val="bg1">
                    <a:lumMod val="50000"/>
                  </a:schemeClr>
                </a:solidFill>
                <a:latin typeface="Gotham Light" pitchFamily="50" charset="0"/>
                <a:cs typeface="Gotham Light" pitchFamily="50" charset="0"/>
              </a:rPr>
              <a:t>Support for over 20 Microsoft Exchange management policy and management features including lock, wipe, password enforcement and more</a:t>
            </a:r>
          </a:p>
        </p:txBody>
      </p:sp>
    </p:spTree>
    <p:extLst>
      <p:ext uri="{BB962C8B-B14F-4D97-AF65-F5344CB8AC3E}">
        <p14:creationId xmlns:p14="http://schemas.microsoft.com/office/powerpoint/2010/main" val="3505190686"/>
      </p:ext>
    </p:extLst>
  </p:cSld>
  <p:clrMapOvr>
    <a:masterClrMapping/>
  </p:clrMapOvr>
  <p:transition spd="slow">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468313" y="130628"/>
            <a:ext cx="5089979" cy="830997"/>
          </a:xfrm>
          <a:prstGeom prst="rect">
            <a:avLst/>
          </a:prstGeom>
          <a:noFill/>
        </p:spPr>
        <p:txBody>
          <a:bodyPr wrap="square" rtlCol="0">
            <a:spAutoFit/>
          </a:bodyPr>
          <a:lstStyle/>
          <a:p>
            <a:r>
              <a:rPr lang="en-US" sz="4800" dirty="0" smtClean="0">
                <a:latin typeface="Gotham Bold" pitchFamily="50" charset="0"/>
                <a:cs typeface="Gotham Bold" pitchFamily="50" charset="0"/>
              </a:rPr>
              <a:t>HTC </a:t>
            </a:r>
            <a:r>
              <a:rPr lang="en-US" sz="4800" dirty="0" smtClean="0">
                <a:latin typeface="Gotham Light" pitchFamily="50" charset="0"/>
                <a:cs typeface="Gotham Light" pitchFamily="50" charset="0"/>
              </a:rPr>
              <a:t>SENSE</a:t>
            </a:r>
            <a:endParaRPr lang="en-US" sz="4800" dirty="0">
              <a:latin typeface="Gotham Light" pitchFamily="50" charset="0"/>
              <a:cs typeface="Gotham Light" pitchFamily="50" charset="0"/>
            </a:endParaRPr>
          </a:p>
        </p:txBody>
      </p:sp>
      <p:sp>
        <p:nvSpPr>
          <p:cNvPr id="9" name="TextBox 8"/>
          <p:cNvSpPr txBox="1"/>
          <p:nvPr/>
        </p:nvSpPr>
        <p:spPr>
          <a:xfrm>
            <a:off x="468313" y="961625"/>
            <a:ext cx="8298316" cy="584775"/>
          </a:xfrm>
          <a:prstGeom prst="rect">
            <a:avLst/>
          </a:prstGeom>
          <a:noFill/>
        </p:spPr>
        <p:txBody>
          <a:bodyPr wrap="square" rtlCol="0">
            <a:spAutoFit/>
          </a:bodyPr>
          <a:lstStyle/>
          <a:p>
            <a:r>
              <a:rPr lang="en-US" sz="3200" dirty="0" smtClean="0">
                <a:solidFill>
                  <a:schemeClr val="tx1"/>
                </a:solidFill>
                <a:latin typeface="Gotham Bold" pitchFamily="50" charset="0"/>
                <a:cs typeface="Gotham Bold" pitchFamily="50" charset="0"/>
              </a:rPr>
              <a:t>Interactive Widgets</a:t>
            </a:r>
            <a:endParaRPr lang="en-US" sz="3200" dirty="0">
              <a:solidFill>
                <a:schemeClr val="tx1"/>
              </a:solidFill>
              <a:latin typeface="Gotham Bold" pitchFamily="50" charset="0"/>
              <a:cs typeface="Gotham Bold" pitchFamily="50" charset="0"/>
            </a:endParaRPr>
          </a:p>
        </p:txBody>
      </p:sp>
      <p:sp>
        <p:nvSpPr>
          <p:cNvPr id="16" name="Rectangle 15"/>
          <p:cNvSpPr/>
          <p:nvPr/>
        </p:nvSpPr>
        <p:spPr>
          <a:xfrm>
            <a:off x="658811" y="5649969"/>
            <a:ext cx="2046287" cy="461665"/>
          </a:xfrm>
          <a:prstGeom prst="rect">
            <a:avLst/>
          </a:prstGeom>
          <a:effectLst/>
        </p:spPr>
        <p:txBody>
          <a:bodyPr wrap="square">
            <a:spAutoFit/>
          </a:bodyPr>
          <a:lstStyle/>
          <a:p>
            <a:pPr algn="ctr"/>
            <a:r>
              <a:rPr lang="en-US" sz="2400" dirty="0" smtClean="0">
                <a:solidFill>
                  <a:schemeClr val="bg1">
                    <a:lumMod val="50000"/>
                  </a:schemeClr>
                </a:solidFill>
                <a:latin typeface="Gotham Light" pitchFamily="50" charset="0"/>
                <a:cs typeface="Gotham Light" pitchFamily="50" charset="0"/>
              </a:rPr>
              <a:t>Email</a:t>
            </a:r>
            <a:endParaRPr lang="en-US" sz="2400" dirty="0" smtClean="0">
              <a:solidFill>
                <a:schemeClr val="bg1">
                  <a:lumMod val="50000"/>
                </a:schemeClr>
              </a:solidFill>
              <a:latin typeface="Gotham Light" pitchFamily="50" charset="0"/>
              <a:cs typeface="Gotham Light" pitchFamily="50" charset="0"/>
            </a:endParaRPr>
          </a:p>
        </p:txBody>
      </p:sp>
      <p:pic>
        <p:nvPicPr>
          <p:cNvPr id="1026" name="Picture 2" descr="http://modmyi.com/attachments/forums/iphone-4-new-skins-themes-launches/511988d1300068043-tweak-perpagehtml-email1_2.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8812" y="2099105"/>
            <a:ext cx="2046287" cy="34104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Placeholder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6337133" y="2095228"/>
            <a:ext cx="1925011" cy="3397078"/>
          </a:xfrm>
          <a:prstGeom prst="rect">
            <a:avLst/>
          </a:prstGeom>
          <a:noFill/>
          <a:ln w="9525">
            <a:noFill/>
            <a:miter lim="800000"/>
            <a:headEnd/>
            <a:tailEnd/>
          </a:ln>
          <a:effectLst/>
        </p:spPr>
      </p:pic>
      <p:pic>
        <p:nvPicPr>
          <p:cNvPr id="10" name="Picture Placeholder 10" descr="00_Pyramid_home_final.jpg"/>
          <p:cNvPicPr>
            <a:picLocks noChangeAspect="1"/>
          </p:cNvPicPr>
          <p:nvPr/>
        </p:nvPicPr>
        <p:blipFill>
          <a:blip r:embed="rId5" cstate="email">
            <a:extLst>
              <a:ext uri="{28A0092B-C50C-407E-A947-70E740481C1C}">
                <a14:useLocalDpi xmlns:a14="http://schemas.microsoft.com/office/drawing/2010/main"/>
              </a:ext>
            </a:extLst>
          </a:blip>
          <a:srcRect t="106" b="106"/>
          <a:stretch>
            <a:fillRect/>
          </a:stretch>
        </p:blipFill>
        <p:spPr bwMode="auto">
          <a:xfrm>
            <a:off x="3567124" y="2099105"/>
            <a:ext cx="1936050" cy="3410479"/>
          </a:xfrm>
          <a:prstGeom prst="rect">
            <a:avLst/>
          </a:prstGeom>
          <a:noFill/>
          <a:ln w="9525">
            <a:noFill/>
            <a:miter lim="800000"/>
            <a:headEnd/>
            <a:tailEnd/>
          </a:ln>
          <a:effectLst/>
        </p:spPr>
      </p:pic>
      <p:sp>
        <p:nvSpPr>
          <p:cNvPr id="11" name="Rectangle 10"/>
          <p:cNvSpPr/>
          <p:nvPr/>
        </p:nvSpPr>
        <p:spPr>
          <a:xfrm>
            <a:off x="6276494" y="5684653"/>
            <a:ext cx="2046287" cy="461665"/>
          </a:xfrm>
          <a:prstGeom prst="rect">
            <a:avLst/>
          </a:prstGeom>
          <a:effectLst/>
        </p:spPr>
        <p:txBody>
          <a:bodyPr wrap="square">
            <a:spAutoFit/>
          </a:bodyPr>
          <a:lstStyle/>
          <a:p>
            <a:pPr algn="ctr"/>
            <a:r>
              <a:rPr lang="en-US" sz="2400" dirty="0" smtClean="0">
                <a:solidFill>
                  <a:schemeClr val="bg1">
                    <a:lumMod val="50000"/>
                  </a:schemeClr>
                </a:solidFill>
                <a:latin typeface="Gotham Light" pitchFamily="50" charset="0"/>
                <a:cs typeface="Gotham Light" pitchFamily="50" charset="0"/>
              </a:rPr>
              <a:t>Social</a:t>
            </a:r>
            <a:endParaRPr lang="en-US" sz="2400" dirty="0" smtClean="0">
              <a:solidFill>
                <a:schemeClr val="bg1">
                  <a:lumMod val="50000"/>
                </a:schemeClr>
              </a:solidFill>
              <a:latin typeface="Gotham Light" pitchFamily="50" charset="0"/>
              <a:cs typeface="Gotham Light" pitchFamily="50" charset="0"/>
            </a:endParaRPr>
          </a:p>
        </p:txBody>
      </p:sp>
      <p:sp>
        <p:nvSpPr>
          <p:cNvPr id="12" name="Rectangle 11"/>
          <p:cNvSpPr/>
          <p:nvPr/>
        </p:nvSpPr>
        <p:spPr>
          <a:xfrm>
            <a:off x="3512005" y="5684653"/>
            <a:ext cx="2046287" cy="830997"/>
          </a:xfrm>
          <a:prstGeom prst="rect">
            <a:avLst/>
          </a:prstGeom>
          <a:effectLst/>
        </p:spPr>
        <p:txBody>
          <a:bodyPr wrap="square">
            <a:spAutoFit/>
          </a:bodyPr>
          <a:lstStyle/>
          <a:p>
            <a:pPr algn="ctr"/>
            <a:r>
              <a:rPr lang="en-US" sz="2400" dirty="0" smtClean="0">
                <a:solidFill>
                  <a:schemeClr val="bg1">
                    <a:lumMod val="50000"/>
                  </a:schemeClr>
                </a:solidFill>
                <a:latin typeface="Gotham Light" pitchFamily="50" charset="0"/>
                <a:cs typeface="Gotham Light" pitchFamily="50" charset="0"/>
              </a:rPr>
              <a:t>Weather and Time</a:t>
            </a:r>
            <a:endParaRPr lang="en-US" sz="2400" dirty="0" smtClean="0">
              <a:solidFill>
                <a:schemeClr val="bg1">
                  <a:lumMod val="50000"/>
                </a:schemeClr>
              </a:solidFill>
              <a:latin typeface="Gotham Light" pitchFamily="50" charset="0"/>
              <a:cs typeface="Gotham Light" pitchFamily="50" charset="0"/>
            </a:endParaRPr>
          </a:p>
        </p:txBody>
      </p:sp>
      <p:sp>
        <p:nvSpPr>
          <p:cNvPr id="13" name="Rectangle 12"/>
          <p:cNvSpPr/>
          <p:nvPr/>
        </p:nvSpPr>
        <p:spPr>
          <a:xfrm>
            <a:off x="468312" y="1434825"/>
            <a:ext cx="7692959" cy="400110"/>
          </a:xfrm>
          <a:prstGeom prst="rect">
            <a:avLst/>
          </a:prstGeom>
          <a:effectLst/>
        </p:spPr>
        <p:txBody>
          <a:bodyPr wrap="square">
            <a:spAutoFit/>
          </a:bodyPr>
          <a:lstStyle/>
          <a:p>
            <a:r>
              <a:rPr lang="en-US" sz="2000" dirty="0" smtClean="0">
                <a:solidFill>
                  <a:schemeClr val="bg1">
                    <a:lumMod val="50000"/>
                  </a:schemeClr>
                </a:solidFill>
                <a:latin typeface="Gotham Light" pitchFamily="50" charset="0"/>
                <a:cs typeface="Gotham Light" pitchFamily="50" charset="0"/>
              </a:rPr>
              <a:t>Direct access to the information you want</a:t>
            </a:r>
            <a:endParaRPr lang="en-US" sz="2000" dirty="0" smtClean="0">
              <a:solidFill>
                <a:schemeClr val="bg1">
                  <a:lumMod val="50000"/>
                </a:schemeClr>
              </a:solidFill>
              <a:latin typeface="Gotham Light" pitchFamily="50" charset="0"/>
              <a:cs typeface="Gotham Light" pitchFamily="50" charset="0"/>
            </a:endParaRPr>
          </a:p>
        </p:txBody>
      </p:sp>
    </p:spTree>
    <p:extLst>
      <p:ext uri="{BB962C8B-B14F-4D97-AF65-F5344CB8AC3E}">
        <p14:creationId xmlns:p14="http://schemas.microsoft.com/office/powerpoint/2010/main" val="460751148"/>
      </p:ext>
    </p:extLst>
  </p:cSld>
  <p:clrMapOvr>
    <a:masterClrMapping/>
  </p:clrMapOvr>
  <p:transition spd="slow">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468313" y="130628"/>
            <a:ext cx="5089979" cy="830997"/>
          </a:xfrm>
          <a:prstGeom prst="rect">
            <a:avLst/>
          </a:prstGeom>
          <a:noFill/>
        </p:spPr>
        <p:txBody>
          <a:bodyPr wrap="square" rtlCol="0">
            <a:spAutoFit/>
          </a:bodyPr>
          <a:lstStyle/>
          <a:p>
            <a:r>
              <a:rPr lang="en-US" sz="4800" dirty="0" smtClean="0">
                <a:latin typeface="Gotham Bold" pitchFamily="50" charset="0"/>
                <a:cs typeface="Gotham Bold" pitchFamily="50" charset="0"/>
              </a:rPr>
              <a:t>HTC </a:t>
            </a:r>
            <a:r>
              <a:rPr lang="en-US" sz="4800" dirty="0" smtClean="0">
                <a:latin typeface="Gotham Light" pitchFamily="50" charset="0"/>
                <a:cs typeface="Gotham Light" pitchFamily="50" charset="0"/>
              </a:rPr>
              <a:t>SENSE</a:t>
            </a:r>
            <a:endParaRPr lang="en-US" sz="4800" dirty="0">
              <a:latin typeface="Gotham Light" pitchFamily="50" charset="0"/>
              <a:cs typeface="Gotham Light" pitchFamily="50" charset="0"/>
            </a:endParaRPr>
          </a:p>
        </p:txBody>
      </p:sp>
      <p:sp>
        <p:nvSpPr>
          <p:cNvPr id="9" name="TextBox 8"/>
          <p:cNvSpPr txBox="1"/>
          <p:nvPr/>
        </p:nvSpPr>
        <p:spPr>
          <a:xfrm>
            <a:off x="468313" y="961625"/>
            <a:ext cx="8298316" cy="584775"/>
          </a:xfrm>
          <a:prstGeom prst="rect">
            <a:avLst/>
          </a:prstGeom>
          <a:noFill/>
        </p:spPr>
        <p:txBody>
          <a:bodyPr wrap="square" rtlCol="0">
            <a:spAutoFit/>
          </a:bodyPr>
          <a:lstStyle/>
          <a:p>
            <a:r>
              <a:rPr lang="en-US" sz="3200" dirty="0" smtClean="0">
                <a:solidFill>
                  <a:schemeClr val="tx1"/>
                </a:solidFill>
                <a:latin typeface="Gotham Bold" pitchFamily="50" charset="0"/>
                <a:cs typeface="Gotham Bold" pitchFamily="50" charset="0"/>
              </a:rPr>
              <a:t>Intelligent phone features</a:t>
            </a:r>
            <a:endParaRPr lang="en-US" sz="3200" dirty="0">
              <a:solidFill>
                <a:schemeClr val="tx1"/>
              </a:solidFill>
              <a:latin typeface="Gotham Bold" pitchFamily="50" charset="0"/>
              <a:cs typeface="Gotham Bold" pitchFamily="50" charset="0"/>
            </a:endParaRPr>
          </a:p>
        </p:txBody>
      </p:sp>
      <p:sp>
        <p:nvSpPr>
          <p:cNvPr id="16" name="Rectangle 15"/>
          <p:cNvSpPr/>
          <p:nvPr/>
        </p:nvSpPr>
        <p:spPr>
          <a:xfrm>
            <a:off x="1274404" y="5260044"/>
            <a:ext cx="1415336" cy="646331"/>
          </a:xfrm>
          <a:prstGeom prst="rect">
            <a:avLst/>
          </a:prstGeom>
          <a:effectLst/>
        </p:spPr>
        <p:txBody>
          <a:bodyPr wrap="square">
            <a:spAutoFit/>
          </a:bodyPr>
          <a:lstStyle/>
          <a:p>
            <a:pPr algn="ctr"/>
            <a:r>
              <a:rPr lang="en-US" sz="1800" dirty="0" smtClean="0">
                <a:solidFill>
                  <a:schemeClr val="bg1">
                    <a:lumMod val="50000"/>
                  </a:schemeClr>
                </a:solidFill>
                <a:latin typeface="Gotham Light" pitchFamily="50" charset="0"/>
                <a:cs typeface="Gotham Light" pitchFamily="50" charset="0"/>
              </a:rPr>
              <a:t>Polite Ringer</a:t>
            </a:r>
            <a:endParaRPr lang="en-US" sz="1800" dirty="0" smtClean="0">
              <a:solidFill>
                <a:schemeClr val="bg1">
                  <a:lumMod val="50000"/>
                </a:schemeClr>
              </a:solidFill>
              <a:latin typeface="Gotham Light" pitchFamily="50" charset="0"/>
              <a:cs typeface="Gotham Light" pitchFamily="50" charset="0"/>
            </a:endParaRPr>
          </a:p>
        </p:txBody>
      </p:sp>
      <p:grpSp>
        <p:nvGrpSpPr>
          <p:cNvPr id="2" name="Group 1"/>
          <p:cNvGrpSpPr/>
          <p:nvPr/>
        </p:nvGrpSpPr>
        <p:grpSpPr>
          <a:xfrm>
            <a:off x="1031165" y="2152721"/>
            <a:ext cx="1955174" cy="3126193"/>
            <a:chOff x="3464911" y="1593111"/>
            <a:chExt cx="2305119" cy="3685732"/>
          </a:xfrm>
        </p:grpSpPr>
        <p:pic>
          <p:nvPicPr>
            <p:cNvPr id="8" name="Picture 7" descr="HTC-11-Sensation-0216.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64911" y="1593111"/>
              <a:ext cx="2305119" cy="3685732"/>
            </a:xfrm>
            <a:prstGeom prst="rect">
              <a:avLst/>
            </a:prstGeom>
          </p:spPr>
        </p:pic>
        <p:pic>
          <p:nvPicPr>
            <p:cNvPr id="7" name="Picture Placeholder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3894786" y="2152650"/>
              <a:ext cx="1382459" cy="2439633"/>
            </a:xfrm>
            <a:prstGeom prst="rect">
              <a:avLst/>
            </a:prstGeom>
            <a:noFill/>
            <a:ln w="9525">
              <a:noFill/>
              <a:miter lim="800000"/>
              <a:headEnd/>
              <a:tailEnd/>
            </a:ln>
            <a:effectLst/>
          </p:spPr>
        </p:pic>
      </p:grpSp>
      <p:grpSp>
        <p:nvGrpSpPr>
          <p:cNvPr id="3" name="Group 2"/>
          <p:cNvGrpSpPr/>
          <p:nvPr/>
        </p:nvGrpSpPr>
        <p:grpSpPr>
          <a:xfrm>
            <a:off x="3638450" y="2152721"/>
            <a:ext cx="1955174" cy="3126193"/>
            <a:chOff x="3235088" y="2277545"/>
            <a:chExt cx="1955174" cy="3126193"/>
          </a:xfrm>
        </p:grpSpPr>
        <p:pic>
          <p:nvPicPr>
            <p:cNvPr id="12" name="Picture 11" descr="HTC-11-Sensation-0216.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35088" y="2277545"/>
              <a:ext cx="1955174" cy="3126193"/>
            </a:xfrm>
            <a:prstGeom prst="rect">
              <a:avLst/>
            </a:prstGeom>
          </p:spPr>
        </p:pic>
        <p:pic>
          <p:nvPicPr>
            <p:cNvPr id="2050"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607988" y="2743200"/>
              <a:ext cx="1194134" cy="2080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 name="Rectangle 10"/>
          <p:cNvSpPr/>
          <p:nvPr/>
        </p:nvSpPr>
        <p:spPr>
          <a:xfrm>
            <a:off x="3940054" y="5260045"/>
            <a:ext cx="1415336" cy="646331"/>
          </a:xfrm>
          <a:prstGeom prst="rect">
            <a:avLst/>
          </a:prstGeom>
          <a:effectLst/>
        </p:spPr>
        <p:txBody>
          <a:bodyPr wrap="square">
            <a:spAutoFit/>
          </a:bodyPr>
          <a:lstStyle/>
          <a:p>
            <a:pPr algn="ctr"/>
            <a:r>
              <a:rPr lang="en-US" sz="1800" dirty="0" smtClean="0">
                <a:solidFill>
                  <a:schemeClr val="bg1">
                    <a:lumMod val="50000"/>
                  </a:schemeClr>
                </a:solidFill>
                <a:latin typeface="Gotham Light" pitchFamily="50" charset="0"/>
                <a:cs typeface="Gotham Light" pitchFamily="50" charset="0"/>
              </a:rPr>
              <a:t>Flash 10 Support</a:t>
            </a:r>
            <a:endParaRPr lang="en-US" sz="1800" dirty="0" smtClean="0">
              <a:solidFill>
                <a:schemeClr val="bg1">
                  <a:lumMod val="50000"/>
                </a:schemeClr>
              </a:solidFill>
              <a:latin typeface="Gotham Light" pitchFamily="50" charset="0"/>
              <a:cs typeface="Gotham Light" pitchFamily="50" charset="0"/>
            </a:endParaRPr>
          </a:p>
        </p:txBody>
      </p:sp>
      <p:sp>
        <p:nvSpPr>
          <p:cNvPr id="22" name="Rectangle 21"/>
          <p:cNvSpPr/>
          <p:nvPr/>
        </p:nvSpPr>
        <p:spPr>
          <a:xfrm>
            <a:off x="6013887" y="5339874"/>
            <a:ext cx="2418866" cy="369332"/>
          </a:xfrm>
          <a:prstGeom prst="rect">
            <a:avLst/>
          </a:prstGeom>
          <a:effectLst/>
        </p:spPr>
        <p:txBody>
          <a:bodyPr wrap="square">
            <a:spAutoFit/>
          </a:bodyPr>
          <a:lstStyle/>
          <a:p>
            <a:pPr algn="ctr"/>
            <a:r>
              <a:rPr lang="en-US" sz="1800" dirty="0" smtClean="0">
                <a:solidFill>
                  <a:schemeClr val="bg1">
                    <a:lumMod val="50000"/>
                  </a:schemeClr>
                </a:solidFill>
                <a:latin typeface="Gotham Light" pitchFamily="50" charset="0"/>
                <a:cs typeface="Gotham Light" pitchFamily="50" charset="0"/>
              </a:rPr>
              <a:t>Quick Settings</a:t>
            </a:r>
            <a:endParaRPr lang="en-US" sz="1800" dirty="0" smtClean="0">
              <a:solidFill>
                <a:schemeClr val="bg1">
                  <a:lumMod val="50000"/>
                </a:schemeClr>
              </a:solidFill>
              <a:latin typeface="Gotham Light" pitchFamily="50" charset="0"/>
              <a:cs typeface="Gotham Light" pitchFamily="50" charset="0"/>
            </a:endParaRPr>
          </a:p>
        </p:txBody>
      </p:sp>
      <p:grpSp>
        <p:nvGrpSpPr>
          <p:cNvPr id="5" name="Group 4"/>
          <p:cNvGrpSpPr/>
          <p:nvPr/>
        </p:nvGrpSpPr>
        <p:grpSpPr>
          <a:xfrm>
            <a:off x="6245734" y="2152721"/>
            <a:ext cx="1955174" cy="3126193"/>
            <a:chOff x="6013887" y="2398347"/>
            <a:chExt cx="1955174" cy="3126193"/>
          </a:xfrm>
        </p:grpSpPr>
        <p:pic>
          <p:nvPicPr>
            <p:cNvPr id="23" name="Picture 22" descr="HTC-11-Sensation-0216.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13887" y="2398347"/>
              <a:ext cx="1955174" cy="3126193"/>
            </a:xfrm>
            <a:prstGeom prst="rect">
              <a:avLst/>
            </a:prstGeom>
          </p:spPr>
        </p:pic>
        <p:pic>
          <p:nvPicPr>
            <p:cNvPr id="2055" name="Picture 7" descr="http://t2.gstatic.com/images?q=tbn:ANd9GcReKZ83JYrW6eojc4w23SoW8Kcv3rtYhNk9Xezn1S7kKAGZn2bQ&amp;t=1"/>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367396" y="2865120"/>
              <a:ext cx="1248155" cy="20802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1990262"/>
      </p:ext>
    </p:extLst>
  </p:cSld>
  <p:clrMapOvr>
    <a:masterClrMapping/>
  </p:clrMapOvr>
  <p:transition spd="slow">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468313" y="130628"/>
            <a:ext cx="5089979" cy="830997"/>
          </a:xfrm>
          <a:prstGeom prst="rect">
            <a:avLst/>
          </a:prstGeom>
          <a:noFill/>
        </p:spPr>
        <p:txBody>
          <a:bodyPr wrap="square" rtlCol="0">
            <a:spAutoFit/>
          </a:bodyPr>
          <a:lstStyle/>
          <a:p>
            <a:r>
              <a:rPr lang="en-US" sz="4800" dirty="0" smtClean="0">
                <a:latin typeface="Gotham Bold" pitchFamily="50" charset="0"/>
                <a:cs typeface="Gotham Bold" pitchFamily="50" charset="0"/>
              </a:rPr>
              <a:t>HTC </a:t>
            </a:r>
            <a:r>
              <a:rPr lang="en-US" sz="4800" dirty="0" smtClean="0">
                <a:latin typeface="Gotham Light" pitchFamily="50" charset="0"/>
                <a:cs typeface="Gotham Light" pitchFamily="50" charset="0"/>
              </a:rPr>
              <a:t>SENSE</a:t>
            </a:r>
            <a:endParaRPr lang="en-US" sz="4800" dirty="0">
              <a:latin typeface="Gotham Light" pitchFamily="50" charset="0"/>
              <a:cs typeface="Gotham Light" pitchFamily="50" charset="0"/>
            </a:endParaRPr>
          </a:p>
        </p:txBody>
      </p:sp>
      <p:sp>
        <p:nvSpPr>
          <p:cNvPr id="9" name="TextBox 8"/>
          <p:cNvSpPr txBox="1"/>
          <p:nvPr/>
        </p:nvSpPr>
        <p:spPr>
          <a:xfrm>
            <a:off x="468313" y="961625"/>
            <a:ext cx="8298316" cy="584775"/>
          </a:xfrm>
          <a:prstGeom prst="rect">
            <a:avLst/>
          </a:prstGeom>
          <a:noFill/>
        </p:spPr>
        <p:txBody>
          <a:bodyPr wrap="square" rtlCol="0">
            <a:spAutoFit/>
          </a:bodyPr>
          <a:lstStyle/>
          <a:p>
            <a:r>
              <a:rPr lang="en-US" sz="3200" dirty="0" smtClean="0">
                <a:solidFill>
                  <a:schemeClr val="tx1"/>
                </a:solidFill>
                <a:latin typeface="Gotham Bold" pitchFamily="50" charset="0"/>
                <a:cs typeface="Gotham Bold" pitchFamily="50" charset="0"/>
              </a:rPr>
              <a:t>Information at your fingers </a:t>
            </a:r>
            <a:endParaRPr lang="en-US" sz="3200" dirty="0">
              <a:solidFill>
                <a:schemeClr val="tx1"/>
              </a:solidFill>
              <a:latin typeface="Gotham Bold" pitchFamily="50" charset="0"/>
              <a:cs typeface="Gotham Bold" pitchFamily="50" charset="0"/>
            </a:endParaRPr>
          </a:p>
        </p:txBody>
      </p:sp>
      <p:sp>
        <p:nvSpPr>
          <p:cNvPr id="16" name="Rectangle 15"/>
          <p:cNvSpPr/>
          <p:nvPr/>
        </p:nvSpPr>
        <p:spPr>
          <a:xfrm>
            <a:off x="3311694" y="5466375"/>
            <a:ext cx="2246598" cy="923330"/>
          </a:xfrm>
          <a:prstGeom prst="rect">
            <a:avLst/>
          </a:prstGeom>
          <a:effectLst/>
        </p:spPr>
        <p:txBody>
          <a:bodyPr wrap="square">
            <a:spAutoFit/>
          </a:bodyPr>
          <a:lstStyle/>
          <a:p>
            <a:pPr algn="ctr"/>
            <a:r>
              <a:rPr lang="en-US" sz="1800" dirty="0" smtClean="0">
                <a:solidFill>
                  <a:schemeClr val="bg1">
                    <a:lumMod val="50000"/>
                  </a:schemeClr>
                </a:solidFill>
                <a:latin typeface="Gotham Light" pitchFamily="50" charset="0"/>
                <a:cs typeface="Gotham Light" pitchFamily="50" charset="0"/>
              </a:rPr>
              <a:t>See all communication in one place</a:t>
            </a:r>
            <a:endParaRPr lang="en-US" sz="1800" dirty="0" smtClean="0">
              <a:solidFill>
                <a:schemeClr val="bg1">
                  <a:lumMod val="50000"/>
                </a:schemeClr>
              </a:solidFill>
              <a:latin typeface="Gotham Light" pitchFamily="50" charset="0"/>
              <a:cs typeface="Gotham Light" pitchFamily="50" charset="0"/>
            </a:endParaRPr>
          </a:p>
        </p:txBody>
      </p:sp>
      <p:pic>
        <p:nvPicPr>
          <p:cNvPr id="5" name="Picture Placeholder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3459788" y="1850935"/>
            <a:ext cx="1950411" cy="3441903"/>
          </a:xfrm>
          <a:prstGeom prst="rect">
            <a:avLst/>
          </a:prstGeom>
          <a:ln>
            <a:noFill/>
          </a:ln>
          <a:effectLst>
            <a:outerShdw blurRad="292100" dist="139700" dir="2700000" algn="tl" rotWithShape="0">
              <a:srgbClr val="333333">
                <a:alpha val="65000"/>
              </a:srgbClr>
            </a:outerShdw>
          </a:effectLst>
        </p:spPr>
      </p:pic>
      <p:pic>
        <p:nvPicPr>
          <p:cNvPr id="6" name="Picture Placeholder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411820" y="2092438"/>
            <a:ext cx="1687367" cy="2977706"/>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282279" y="5189376"/>
            <a:ext cx="1946447" cy="1200329"/>
          </a:xfrm>
          <a:prstGeom prst="rect">
            <a:avLst/>
          </a:prstGeom>
          <a:effectLst/>
        </p:spPr>
        <p:txBody>
          <a:bodyPr wrap="square">
            <a:spAutoFit/>
          </a:bodyPr>
          <a:lstStyle/>
          <a:p>
            <a:pPr algn="ctr"/>
            <a:r>
              <a:rPr lang="en-US" sz="1800" dirty="0" smtClean="0">
                <a:solidFill>
                  <a:schemeClr val="bg1">
                    <a:lumMod val="50000"/>
                  </a:schemeClr>
                </a:solidFill>
                <a:latin typeface="Gotham Light" pitchFamily="50" charset="0"/>
                <a:cs typeface="Gotham Light" pitchFamily="50" charset="0"/>
              </a:rPr>
              <a:t>Link contacts with multiple sources of updates</a:t>
            </a:r>
            <a:endParaRPr lang="en-US" sz="1800" dirty="0" smtClean="0">
              <a:solidFill>
                <a:schemeClr val="bg1">
                  <a:lumMod val="50000"/>
                </a:schemeClr>
              </a:solidFill>
              <a:latin typeface="Gotham Light" pitchFamily="50" charset="0"/>
              <a:cs typeface="Gotham Light" pitchFamily="50" charset="0"/>
            </a:endParaRPr>
          </a:p>
        </p:txBody>
      </p:sp>
      <p:pic>
        <p:nvPicPr>
          <p:cNvPr id="3075"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740979" y="2004791"/>
            <a:ext cx="1819337" cy="3065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6740979" y="5190981"/>
            <a:ext cx="1946447" cy="923330"/>
          </a:xfrm>
          <a:prstGeom prst="rect">
            <a:avLst/>
          </a:prstGeom>
          <a:effectLst/>
        </p:spPr>
        <p:txBody>
          <a:bodyPr wrap="square">
            <a:spAutoFit/>
          </a:bodyPr>
          <a:lstStyle/>
          <a:p>
            <a:pPr algn="ctr"/>
            <a:r>
              <a:rPr lang="en-US" sz="1800" dirty="0" smtClean="0">
                <a:solidFill>
                  <a:schemeClr val="bg1">
                    <a:lumMod val="50000"/>
                  </a:schemeClr>
                </a:solidFill>
                <a:latin typeface="Gotham Light" pitchFamily="50" charset="0"/>
                <a:cs typeface="Gotham Light" pitchFamily="50" charset="0"/>
              </a:rPr>
              <a:t>Sort and find relevant messages</a:t>
            </a:r>
            <a:endParaRPr lang="en-US" sz="1800" dirty="0" smtClean="0">
              <a:solidFill>
                <a:schemeClr val="bg1">
                  <a:lumMod val="50000"/>
                </a:schemeClr>
              </a:solidFill>
              <a:latin typeface="Gotham Light" pitchFamily="50" charset="0"/>
              <a:cs typeface="Gotham Light" pitchFamily="50" charset="0"/>
            </a:endParaRPr>
          </a:p>
        </p:txBody>
      </p:sp>
    </p:spTree>
    <p:extLst>
      <p:ext uri="{BB962C8B-B14F-4D97-AF65-F5344CB8AC3E}">
        <p14:creationId xmlns:p14="http://schemas.microsoft.com/office/powerpoint/2010/main" val="849694886"/>
      </p:ext>
    </p:extLst>
  </p:cSld>
  <p:clrMapOvr>
    <a:masterClrMapping/>
  </p:clrMapOvr>
  <p:transition spd="slow">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5801699" y="4559081"/>
            <a:ext cx="3342301" cy="1006147"/>
          </a:xfrm>
          <a:prstGeom prst="rect">
            <a:avLst/>
          </a:prstGeom>
        </p:spPr>
        <p:txBody>
          <a:bodyPr/>
          <a:lstStyle>
            <a:lvl1pPr algn="l" rtl="0" fontAlgn="base">
              <a:spcBef>
                <a:spcPct val="0"/>
              </a:spcBef>
              <a:spcAft>
                <a:spcPct val="0"/>
              </a:spcAft>
              <a:defRPr sz="2600">
                <a:solidFill>
                  <a:schemeClr val="tx2"/>
                </a:solidFill>
                <a:latin typeface="+mj-lt"/>
                <a:ea typeface="Arial" pitchFamily="-105" charset="-52"/>
                <a:cs typeface="+mj-cs"/>
              </a:defRPr>
            </a:lvl1pPr>
            <a:lvl2pPr algn="l" rtl="0" fontAlgn="base">
              <a:spcBef>
                <a:spcPct val="0"/>
              </a:spcBef>
              <a:spcAft>
                <a:spcPct val="0"/>
              </a:spcAft>
              <a:defRPr sz="2600">
                <a:solidFill>
                  <a:schemeClr val="tx2"/>
                </a:solidFill>
                <a:latin typeface="Arial" charset="0"/>
                <a:ea typeface="Arial" pitchFamily="-105" charset="-52"/>
                <a:cs typeface="Arial" charset="0"/>
              </a:defRPr>
            </a:lvl2pPr>
            <a:lvl3pPr algn="l" rtl="0" fontAlgn="base">
              <a:spcBef>
                <a:spcPct val="0"/>
              </a:spcBef>
              <a:spcAft>
                <a:spcPct val="0"/>
              </a:spcAft>
              <a:defRPr sz="2600">
                <a:solidFill>
                  <a:schemeClr val="tx2"/>
                </a:solidFill>
                <a:latin typeface="Arial" charset="0"/>
                <a:ea typeface="Arial" pitchFamily="-105" charset="-52"/>
                <a:cs typeface="Arial" charset="0"/>
              </a:defRPr>
            </a:lvl3pPr>
            <a:lvl4pPr algn="l" rtl="0" fontAlgn="base">
              <a:spcBef>
                <a:spcPct val="0"/>
              </a:spcBef>
              <a:spcAft>
                <a:spcPct val="0"/>
              </a:spcAft>
              <a:defRPr sz="2600">
                <a:solidFill>
                  <a:schemeClr val="tx2"/>
                </a:solidFill>
                <a:latin typeface="Arial" charset="0"/>
                <a:ea typeface="Arial" pitchFamily="-105" charset="-52"/>
                <a:cs typeface="Arial" charset="0"/>
              </a:defRPr>
            </a:lvl4pPr>
            <a:lvl5pPr algn="l" rtl="0" fontAlgn="base">
              <a:spcBef>
                <a:spcPct val="0"/>
              </a:spcBef>
              <a:spcAft>
                <a:spcPct val="0"/>
              </a:spcAft>
              <a:defRPr sz="2600">
                <a:solidFill>
                  <a:schemeClr val="tx2"/>
                </a:solidFill>
                <a:latin typeface="Arial" charset="0"/>
                <a:ea typeface="Arial" pitchFamily="-105" charset="-52"/>
                <a:cs typeface="Arial" charset="0"/>
              </a:defRPr>
            </a:lvl5pPr>
            <a:lvl6pPr marL="457200" algn="l" rtl="0" eaLnBrk="1" fontAlgn="base" hangingPunct="1">
              <a:spcBef>
                <a:spcPct val="0"/>
              </a:spcBef>
              <a:spcAft>
                <a:spcPct val="0"/>
              </a:spcAft>
              <a:defRPr sz="2600">
                <a:solidFill>
                  <a:schemeClr val="tx2"/>
                </a:solidFill>
                <a:latin typeface="Arial" charset="0"/>
                <a:cs typeface="Arial" charset="0"/>
              </a:defRPr>
            </a:lvl6pPr>
            <a:lvl7pPr marL="914400" algn="l" rtl="0" eaLnBrk="1" fontAlgn="base" hangingPunct="1">
              <a:spcBef>
                <a:spcPct val="0"/>
              </a:spcBef>
              <a:spcAft>
                <a:spcPct val="0"/>
              </a:spcAft>
              <a:defRPr sz="2600">
                <a:solidFill>
                  <a:schemeClr val="tx2"/>
                </a:solidFill>
                <a:latin typeface="Arial" charset="0"/>
                <a:cs typeface="Arial" charset="0"/>
              </a:defRPr>
            </a:lvl7pPr>
            <a:lvl8pPr marL="1371600" algn="l" rtl="0" eaLnBrk="1" fontAlgn="base" hangingPunct="1">
              <a:spcBef>
                <a:spcPct val="0"/>
              </a:spcBef>
              <a:spcAft>
                <a:spcPct val="0"/>
              </a:spcAft>
              <a:defRPr sz="2600">
                <a:solidFill>
                  <a:schemeClr val="tx2"/>
                </a:solidFill>
                <a:latin typeface="Arial" charset="0"/>
                <a:cs typeface="Arial" charset="0"/>
              </a:defRPr>
            </a:lvl8pPr>
            <a:lvl9pPr marL="1828800" algn="l" rtl="0" eaLnBrk="1" fontAlgn="base" hangingPunct="1">
              <a:spcBef>
                <a:spcPct val="0"/>
              </a:spcBef>
              <a:spcAft>
                <a:spcPct val="0"/>
              </a:spcAft>
              <a:defRPr sz="2600">
                <a:solidFill>
                  <a:schemeClr val="tx2"/>
                </a:solidFill>
                <a:latin typeface="Arial" charset="0"/>
                <a:cs typeface="Arial" charset="0"/>
              </a:defRPr>
            </a:lvl9pPr>
          </a:lstStyle>
          <a:p>
            <a:endParaRPr lang="en-US" sz="2000" dirty="0"/>
          </a:p>
        </p:txBody>
      </p:sp>
      <p:grpSp>
        <p:nvGrpSpPr>
          <p:cNvPr id="2" name="Group 1"/>
          <p:cNvGrpSpPr/>
          <p:nvPr/>
        </p:nvGrpSpPr>
        <p:grpSpPr>
          <a:xfrm>
            <a:off x="2216906" y="3000375"/>
            <a:ext cx="4442477" cy="738833"/>
            <a:chOff x="2216906" y="3000375"/>
            <a:chExt cx="4442477" cy="738833"/>
          </a:xfrm>
        </p:grpSpPr>
        <p:sp>
          <p:nvSpPr>
            <p:cNvPr id="7" name="Rectangle 6"/>
            <p:cNvSpPr/>
            <p:nvPr/>
          </p:nvSpPr>
          <p:spPr>
            <a:xfrm>
              <a:off x="3257619" y="3138959"/>
              <a:ext cx="2284250" cy="461665"/>
            </a:xfrm>
            <a:prstGeom prst="rect">
              <a:avLst/>
            </a:prstGeom>
            <a:effectLst/>
          </p:spPr>
          <p:txBody>
            <a:bodyPr wrap="square">
              <a:spAutoFit/>
            </a:bodyPr>
            <a:lstStyle/>
            <a:p>
              <a:r>
                <a:rPr lang="en-US" sz="2400" dirty="0" smtClean="0">
                  <a:solidFill>
                    <a:schemeClr val="bg1">
                      <a:lumMod val="50000"/>
                    </a:schemeClr>
                  </a:solidFill>
                  <a:latin typeface="Gotham Bold" pitchFamily="50" charset="0"/>
                  <a:cs typeface="Gotham Bold" pitchFamily="50" charset="0"/>
                </a:rPr>
                <a:t>ENTERPRISE</a:t>
              </a:r>
              <a:endParaRPr lang="en-US" sz="2400" dirty="0">
                <a:solidFill>
                  <a:schemeClr val="bg1">
                    <a:lumMod val="50000"/>
                  </a:schemeClr>
                </a:solidFill>
                <a:effectLst/>
                <a:latin typeface="Gotham Bold" pitchFamily="50" charset="0"/>
                <a:cs typeface="Gotham Bold" pitchFamily="50" charset="0"/>
              </a:endParaRPr>
            </a:p>
          </p:txBody>
        </p:sp>
        <p:pic>
          <p:nvPicPr>
            <p:cNvPr id="6" name="Picture 5" descr="you04.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48342" y="3000375"/>
              <a:ext cx="1111041" cy="738833"/>
            </a:xfrm>
            <a:prstGeom prst="rect">
              <a:avLst/>
            </a:prstGeom>
          </p:spPr>
        </p:pic>
        <p:pic>
          <p:nvPicPr>
            <p:cNvPr id="4098" name="Picture 2" descr="Y:\Logos\HTC only\HTC_onlyblack copy.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16906" y="3138959"/>
              <a:ext cx="943245" cy="33633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07726184"/>
      </p:ext>
    </p:extLst>
  </p:cSld>
  <p:clrMapOvr>
    <a:masterClrMapping/>
  </p:clrMapOvr>
  <p:transition spd="slow">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54D54E58-ED6A-4EB6-9CBD-6674B9544F02}" type="datetime3">
              <a:rPr lang="en-US" smtClean="0"/>
              <a:pPr/>
              <a:t>6 June 2011</a:t>
            </a:fld>
            <a:endParaRPr lang="en-GB"/>
          </a:p>
        </p:txBody>
      </p:sp>
      <p:sp>
        <p:nvSpPr>
          <p:cNvPr id="27" name="TextBox 26"/>
          <p:cNvSpPr txBox="1"/>
          <p:nvPr/>
        </p:nvSpPr>
        <p:spPr>
          <a:xfrm>
            <a:off x="468313" y="130628"/>
            <a:ext cx="5089979" cy="830997"/>
          </a:xfrm>
          <a:prstGeom prst="rect">
            <a:avLst/>
          </a:prstGeom>
          <a:noFill/>
        </p:spPr>
        <p:txBody>
          <a:bodyPr wrap="square" rtlCol="0">
            <a:spAutoFit/>
          </a:bodyPr>
          <a:lstStyle/>
          <a:p>
            <a:r>
              <a:rPr lang="en-US" sz="4800" dirty="0" smtClean="0">
                <a:latin typeface="Gotham Bold" pitchFamily="50" charset="0"/>
                <a:cs typeface="Gotham Bold" pitchFamily="50" charset="0"/>
              </a:rPr>
              <a:t>HTC </a:t>
            </a:r>
            <a:r>
              <a:rPr lang="en-US" sz="4800" dirty="0" smtClean="0">
                <a:latin typeface="Gotham Light" pitchFamily="50" charset="0"/>
                <a:cs typeface="Gotham Light" pitchFamily="50" charset="0"/>
              </a:rPr>
              <a:t>SENSE</a:t>
            </a:r>
            <a:endParaRPr lang="en-US" sz="4800" dirty="0">
              <a:latin typeface="Gotham Light" pitchFamily="50" charset="0"/>
              <a:cs typeface="Gotham Light" pitchFamily="50" charset="0"/>
            </a:endParaRPr>
          </a:p>
        </p:txBody>
      </p:sp>
      <p:grpSp>
        <p:nvGrpSpPr>
          <p:cNvPr id="7" name="Group 6"/>
          <p:cNvGrpSpPr/>
          <p:nvPr/>
        </p:nvGrpSpPr>
        <p:grpSpPr>
          <a:xfrm>
            <a:off x="785813" y="1593111"/>
            <a:ext cx="2733517" cy="4370712"/>
            <a:chOff x="6883399" y="1593111"/>
            <a:chExt cx="2305119" cy="3685732"/>
          </a:xfrm>
        </p:grpSpPr>
        <p:pic>
          <p:nvPicPr>
            <p:cNvPr id="30" name="Picture 29" descr="HTC-11-Sensation-0216.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83399" y="1593111"/>
              <a:ext cx="2305119" cy="3685732"/>
            </a:xfrm>
            <a:prstGeom prst="rect">
              <a:avLst/>
            </a:prstGeom>
          </p:spPr>
        </p:pic>
        <p:pic>
          <p:nvPicPr>
            <p:cNvPr id="33" name="Picture Placeholder 10" descr="00_Pyramid_home_final.jpg"/>
            <p:cNvPicPr>
              <a:picLocks noChangeAspect="1"/>
            </p:cNvPicPr>
            <p:nvPr/>
          </p:nvPicPr>
          <p:blipFill>
            <a:blip r:embed="rId4" cstate="email">
              <a:extLst>
                <a:ext uri="{28A0092B-C50C-407E-A947-70E740481C1C}">
                  <a14:useLocalDpi xmlns:a14="http://schemas.microsoft.com/office/drawing/2010/main"/>
                </a:ext>
              </a:extLst>
            </a:blip>
            <a:srcRect t="106" b="106"/>
            <a:stretch>
              <a:fillRect/>
            </a:stretch>
          </p:blipFill>
          <p:spPr bwMode="auto">
            <a:xfrm>
              <a:off x="7314717" y="2141167"/>
              <a:ext cx="1415996" cy="2494369"/>
            </a:xfrm>
            <a:prstGeom prst="rect">
              <a:avLst/>
            </a:prstGeom>
            <a:noFill/>
            <a:ln w="9525">
              <a:noFill/>
              <a:miter lim="800000"/>
              <a:headEnd/>
              <a:tailEnd/>
            </a:ln>
            <a:effectLst/>
          </p:spPr>
        </p:pic>
      </p:grpSp>
      <p:pic>
        <p:nvPicPr>
          <p:cNvPr id="11" name="Picture 2" descr="http://free-pc-guides.com/wp-content/uploads/2011/02/htc_flyer.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222749" y="2537461"/>
            <a:ext cx="3772385" cy="2369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8191320"/>
      </p:ext>
    </p:extLst>
  </p:cSld>
  <p:clrMapOvr>
    <a:masterClrMapping/>
  </p:clrMapOvr>
  <p:transition spd="slow">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8" name="Rectangle 10"/>
          <p:cNvSpPr>
            <a:spLocks noGrp="1" noChangeArrowheads="1"/>
          </p:cNvSpPr>
          <p:nvPr>
            <p:ph type="ctrTitle"/>
          </p:nvPr>
        </p:nvSpPr>
        <p:spPr>
          <a:xfrm>
            <a:off x="2608348" y="2393496"/>
            <a:ext cx="3814898" cy="845004"/>
          </a:xfrm>
        </p:spPr>
        <p:txBody>
          <a:bodyPr/>
          <a:lstStyle/>
          <a:p>
            <a:pPr algn="ctr"/>
            <a:r>
              <a:rPr lang="en-GB" sz="4400" dirty="0" err="1" smtClean="0">
                <a:solidFill>
                  <a:schemeClr val="bg1">
                    <a:lumMod val="50000"/>
                  </a:schemeClr>
                </a:solidFill>
                <a:latin typeface="Gotham Bold" pitchFamily="50" charset="0"/>
                <a:cs typeface="Gotham Bold" pitchFamily="50" charset="0"/>
              </a:rPr>
              <a:t>Doubleshot</a:t>
            </a:r>
            <a:endParaRPr lang="en-GB" sz="4400" dirty="0">
              <a:solidFill>
                <a:schemeClr val="bg1">
                  <a:lumMod val="50000"/>
                </a:schemeClr>
              </a:solidFill>
              <a:latin typeface="Gotham Bold" pitchFamily="50" charset="0"/>
              <a:cs typeface="Gotham Bold" pitchFamily="50" charset="0"/>
            </a:endParaRPr>
          </a:p>
        </p:txBody>
      </p:sp>
      <p:pic>
        <p:nvPicPr>
          <p:cNvPr id="14339" name="Picture 3" descr="C:\Users\will_ro\Desktop\DS back - png.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5400000">
            <a:off x="-1385372" y="1470315"/>
            <a:ext cx="3754411" cy="7350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8916355"/>
      </p:ext>
    </p:extLst>
  </p:cSld>
  <p:clrMapOvr>
    <a:masterClrMapping/>
  </p:clrMapOvr>
  <p:transition spd="slow">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68313" y="130628"/>
            <a:ext cx="5089979" cy="830997"/>
          </a:xfrm>
          <a:prstGeom prst="rect">
            <a:avLst/>
          </a:prstGeom>
          <a:noFill/>
        </p:spPr>
        <p:txBody>
          <a:bodyPr wrap="square" rtlCol="0">
            <a:spAutoFit/>
          </a:bodyPr>
          <a:lstStyle/>
          <a:p>
            <a:r>
              <a:rPr lang="en-US" sz="4800" dirty="0" err="1" smtClean="0">
                <a:latin typeface="Gotham Bold" pitchFamily="50" charset="0"/>
                <a:cs typeface="Gotham Bold" pitchFamily="50" charset="0"/>
              </a:rPr>
              <a:t>Doubleshot</a:t>
            </a:r>
            <a:endParaRPr lang="en-US" sz="4800" dirty="0">
              <a:latin typeface="Gotham Bold" pitchFamily="50" charset="0"/>
              <a:cs typeface="Gotham Bold" pitchFamily="50" charset="0"/>
            </a:endParaRPr>
          </a:p>
        </p:txBody>
      </p:sp>
      <p:pic>
        <p:nvPicPr>
          <p:cNvPr id="15362" name="Picture 2" descr="C:\Users\will_ro\Desktop\DS  - 45 open - png.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25773" y="1425741"/>
            <a:ext cx="3827916" cy="3080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0"/>
          <p:cNvSpPr>
            <a:spLocks noGrp="1" noChangeArrowheads="1"/>
          </p:cNvSpPr>
          <p:nvPr>
            <p:ph type="ctrTitle"/>
          </p:nvPr>
        </p:nvSpPr>
        <p:spPr>
          <a:xfrm>
            <a:off x="3399236" y="1212252"/>
            <a:ext cx="2050738" cy="523875"/>
          </a:xfrm>
        </p:spPr>
        <p:txBody>
          <a:bodyPr/>
          <a:lstStyle/>
          <a:p>
            <a:r>
              <a:rPr lang="en-GB" sz="2000" dirty="0" smtClean="0">
                <a:solidFill>
                  <a:schemeClr val="bg1">
                    <a:lumMod val="50000"/>
                  </a:schemeClr>
                </a:solidFill>
                <a:latin typeface="Gotham Bold" pitchFamily="50" charset="0"/>
                <a:cs typeface="Gotham Bold" pitchFamily="50" charset="0"/>
              </a:rPr>
              <a:t>3.8” Display</a:t>
            </a:r>
            <a:endParaRPr lang="en-GB" sz="2000" dirty="0">
              <a:solidFill>
                <a:schemeClr val="bg1">
                  <a:lumMod val="50000"/>
                </a:schemeClr>
              </a:solidFill>
              <a:latin typeface="Gotham Bold" pitchFamily="50" charset="0"/>
              <a:cs typeface="Gotham Bold" pitchFamily="50" charset="0"/>
            </a:endParaRPr>
          </a:p>
        </p:txBody>
      </p:sp>
      <p:sp>
        <p:nvSpPr>
          <p:cNvPr id="15" name="Rectangle 10"/>
          <p:cNvSpPr txBox="1">
            <a:spLocks noChangeArrowheads="1"/>
          </p:cNvSpPr>
          <p:nvPr/>
        </p:nvSpPr>
        <p:spPr bwMode="auto">
          <a:xfrm>
            <a:off x="6919912" y="4610932"/>
            <a:ext cx="2013458" cy="523875"/>
          </a:xfrm>
          <a:prstGeom prst="rect">
            <a:avLst/>
          </a:prstGeom>
          <a:noFill/>
          <a:ln w="9525">
            <a:noFill/>
            <a:miter lim="800000"/>
            <a:headEnd/>
            <a:tailEnd/>
          </a:ln>
        </p:spPr>
        <p:txBody>
          <a:bodyPr vert="horz" wrap="square" lIns="0" tIns="45720" rIns="0" bIns="45720" numCol="1" anchor="t" anchorCtr="0" compatLnSpc="1">
            <a:prstTxWarp prst="textNoShape">
              <a:avLst/>
            </a:prstTxWarp>
          </a:bodyPr>
          <a:lstStyle>
            <a:lvl1pPr algn="l" rtl="0" fontAlgn="base">
              <a:spcBef>
                <a:spcPct val="0"/>
              </a:spcBef>
              <a:spcAft>
                <a:spcPct val="0"/>
              </a:spcAft>
              <a:defRPr sz="2600">
                <a:solidFill>
                  <a:schemeClr val="tx2"/>
                </a:solidFill>
                <a:latin typeface="+mj-lt"/>
                <a:ea typeface="Arial" pitchFamily="-105" charset="-52"/>
                <a:cs typeface="+mj-cs"/>
              </a:defRPr>
            </a:lvl1pPr>
            <a:lvl2pPr algn="l" rtl="0" fontAlgn="base">
              <a:spcBef>
                <a:spcPct val="0"/>
              </a:spcBef>
              <a:spcAft>
                <a:spcPct val="0"/>
              </a:spcAft>
              <a:defRPr sz="2600">
                <a:solidFill>
                  <a:schemeClr val="tx2"/>
                </a:solidFill>
                <a:latin typeface="Arial" charset="0"/>
                <a:ea typeface="Arial" pitchFamily="-105" charset="-52"/>
                <a:cs typeface="Arial" charset="0"/>
              </a:defRPr>
            </a:lvl2pPr>
            <a:lvl3pPr algn="l" rtl="0" fontAlgn="base">
              <a:spcBef>
                <a:spcPct val="0"/>
              </a:spcBef>
              <a:spcAft>
                <a:spcPct val="0"/>
              </a:spcAft>
              <a:defRPr sz="2600">
                <a:solidFill>
                  <a:schemeClr val="tx2"/>
                </a:solidFill>
                <a:latin typeface="Arial" charset="0"/>
                <a:ea typeface="Arial" pitchFamily="-105" charset="-52"/>
                <a:cs typeface="Arial" charset="0"/>
              </a:defRPr>
            </a:lvl3pPr>
            <a:lvl4pPr algn="l" rtl="0" fontAlgn="base">
              <a:spcBef>
                <a:spcPct val="0"/>
              </a:spcBef>
              <a:spcAft>
                <a:spcPct val="0"/>
              </a:spcAft>
              <a:defRPr sz="2600">
                <a:solidFill>
                  <a:schemeClr val="tx2"/>
                </a:solidFill>
                <a:latin typeface="Arial" charset="0"/>
                <a:ea typeface="Arial" pitchFamily="-105" charset="-52"/>
                <a:cs typeface="Arial" charset="0"/>
              </a:defRPr>
            </a:lvl4pPr>
            <a:lvl5pPr algn="l" rtl="0" fontAlgn="base">
              <a:spcBef>
                <a:spcPct val="0"/>
              </a:spcBef>
              <a:spcAft>
                <a:spcPct val="0"/>
              </a:spcAft>
              <a:defRPr sz="2600">
                <a:solidFill>
                  <a:schemeClr val="tx2"/>
                </a:solidFill>
                <a:latin typeface="Arial" charset="0"/>
                <a:ea typeface="Arial" pitchFamily="-105" charset="-52"/>
                <a:cs typeface="Arial" charset="0"/>
              </a:defRPr>
            </a:lvl5pPr>
            <a:lvl6pPr marL="457200" algn="l" rtl="0" eaLnBrk="1" fontAlgn="base" hangingPunct="1">
              <a:spcBef>
                <a:spcPct val="0"/>
              </a:spcBef>
              <a:spcAft>
                <a:spcPct val="0"/>
              </a:spcAft>
              <a:defRPr sz="2600">
                <a:solidFill>
                  <a:schemeClr val="tx2"/>
                </a:solidFill>
                <a:latin typeface="Arial" charset="0"/>
                <a:cs typeface="Arial" charset="0"/>
              </a:defRPr>
            </a:lvl6pPr>
            <a:lvl7pPr marL="914400" algn="l" rtl="0" eaLnBrk="1" fontAlgn="base" hangingPunct="1">
              <a:spcBef>
                <a:spcPct val="0"/>
              </a:spcBef>
              <a:spcAft>
                <a:spcPct val="0"/>
              </a:spcAft>
              <a:defRPr sz="2600">
                <a:solidFill>
                  <a:schemeClr val="tx2"/>
                </a:solidFill>
                <a:latin typeface="Arial" charset="0"/>
                <a:cs typeface="Arial" charset="0"/>
              </a:defRPr>
            </a:lvl7pPr>
            <a:lvl8pPr marL="1371600" algn="l" rtl="0" eaLnBrk="1" fontAlgn="base" hangingPunct="1">
              <a:spcBef>
                <a:spcPct val="0"/>
              </a:spcBef>
              <a:spcAft>
                <a:spcPct val="0"/>
              </a:spcAft>
              <a:defRPr sz="2600">
                <a:solidFill>
                  <a:schemeClr val="tx2"/>
                </a:solidFill>
                <a:latin typeface="Arial" charset="0"/>
                <a:cs typeface="Arial" charset="0"/>
              </a:defRPr>
            </a:lvl8pPr>
            <a:lvl9pPr marL="1828800" algn="l" rtl="0" eaLnBrk="1" fontAlgn="base" hangingPunct="1">
              <a:spcBef>
                <a:spcPct val="0"/>
              </a:spcBef>
              <a:spcAft>
                <a:spcPct val="0"/>
              </a:spcAft>
              <a:defRPr sz="2600">
                <a:solidFill>
                  <a:schemeClr val="tx2"/>
                </a:solidFill>
                <a:latin typeface="Arial" charset="0"/>
                <a:cs typeface="Arial" charset="0"/>
              </a:defRPr>
            </a:lvl9pPr>
          </a:lstStyle>
          <a:p>
            <a:r>
              <a:rPr lang="en-GB" sz="2000" dirty="0" smtClean="0">
                <a:solidFill>
                  <a:schemeClr val="bg1">
                    <a:lumMod val="50000"/>
                  </a:schemeClr>
                </a:solidFill>
                <a:latin typeface="Gotham Bold" pitchFamily="50" charset="0"/>
                <a:cs typeface="Gotham Bold" pitchFamily="50" charset="0"/>
              </a:rPr>
              <a:t>Full QWERTY Keyboard</a:t>
            </a:r>
            <a:endParaRPr lang="en-GB" sz="2000" dirty="0">
              <a:solidFill>
                <a:schemeClr val="bg1">
                  <a:lumMod val="50000"/>
                </a:schemeClr>
              </a:solidFill>
              <a:latin typeface="Gotham Bold" pitchFamily="50" charset="0"/>
              <a:cs typeface="Gotham Bold" pitchFamily="50" charset="0"/>
            </a:endParaRPr>
          </a:p>
        </p:txBody>
      </p:sp>
      <p:sp>
        <p:nvSpPr>
          <p:cNvPr id="16" name="Rectangle 10"/>
          <p:cNvSpPr txBox="1">
            <a:spLocks noChangeArrowheads="1"/>
          </p:cNvSpPr>
          <p:nvPr/>
        </p:nvSpPr>
        <p:spPr bwMode="auto">
          <a:xfrm>
            <a:off x="6919912" y="1356386"/>
            <a:ext cx="2957881" cy="523875"/>
          </a:xfrm>
          <a:prstGeom prst="rect">
            <a:avLst/>
          </a:prstGeom>
          <a:noFill/>
          <a:ln w="9525">
            <a:noFill/>
            <a:miter lim="800000"/>
            <a:headEnd/>
            <a:tailEnd/>
          </a:ln>
        </p:spPr>
        <p:txBody>
          <a:bodyPr vert="horz" wrap="square" lIns="0" tIns="45720" rIns="0" bIns="45720" numCol="1" anchor="t" anchorCtr="0" compatLnSpc="1">
            <a:prstTxWarp prst="textNoShape">
              <a:avLst/>
            </a:prstTxWarp>
          </a:bodyPr>
          <a:lstStyle>
            <a:lvl1pPr algn="l" rtl="0" fontAlgn="base">
              <a:spcBef>
                <a:spcPct val="0"/>
              </a:spcBef>
              <a:spcAft>
                <a:spcPct val="0"/>
              </a:spcAft>
              <a:defRPr sz="2600">
                <a:solidFill>
                  <a:schemeClr val="tx2"/>
                </a:solidFill>
                <a:latin typeface="+mj-lt"/>
                <a:ea typeface="Arial" pitchFamily="-105" charset="-52"/>
                <a:cs typeface="+mj-cs"/>
              </a:defRPr>
            </a:lvl1pPr>
            <a:lvl2pPr algn="l" rtl="0" fontAlgn="base">
              <a:spcBef>
                <a:spcPct val="0"/>
              </a:spcBef>
              <a:spcAft>
                <a:spcPct val="0"/>
              </a:spcAft>
              <a:defRPr sz="2600">
                <a:solidFill>
                  <a:schemeClr val="tx2"/>
                </a:solidFill>
                <a:latin typeface="Arial" charset="0"/>
                <a:ea typeface="Arial" pitchFamily="-105" charset="-52"/>
                <a:cs typeface="Arial" charset="0"/>
              </a:defRPr>
            </a:lvl2pPr>
            <a:lvl3pPr algn="l" rtl="0" fontAlgn="base">
              <a:spcBef>
                <a:spcPct val="0"/>
              </a:spcBef>
              <a:spcAft>
                <a:spcPct val="0"/>
              </a:spcAft>
              <a:defRPr sz="2600">
                <a:solidFill>
                  <a:schemeClr val="tx2"/>
                </a:solidFill>
                <a:latin typeface="Arial" charset="0"/>
                <a:ea typeface="Arial" pitchFamily="-105" charset="-52"/>
                <a:cs typeface="Arial" charset="0"/>
              </a:defRPr>
            </a:lvl3pPr>
            <a:lvl4pPr algn="l" rtl="0" fontAlgn="base">
              <a:spcBef>
                <a:spcPct val="0"/>
              </a:spcBef>
              <a:spcAft>
                <a:spcPct val="0"/>
              </a:spcAft>
              <a:defRPr sz="2600">
                <a:solidFill>
                  <a:schemeClr val="tx2"/>
                </a:solidFill>
                <a:latin typeface="Arial" charset="0"/>
                <a:ea typeface="Arial" pitchFamily="-105" charset="-52"/>
                <a:cs typeface="Arial" charset="0"/>
              </a:defRPr>
            </a:lvl4pPr>
            <a:lvl5pPr algn="l" rtl="0" fontAlgn="base">
              <a:spcBef>
                <a:spcPct val="0"/>
              </a:spcBef>
              <a:spcAft>
                <a:spcPct val="0"/>
              </a:spcAft>
              <a:defRPr sz="2600">
                <a:solidFill>
                  <a:schemeClr val="tx2"/>
                </a:solidFill>
                <a:latin typeface="Arial" charset="0"/>
                <a:ea typeface="Arial" pitchFamily="-105" charset="-52"/>
                <a:cs typeface="Arial" charset="0"/>
              </a:defRPr>
            </a:lvl5pPr>
            <a:lvl6pPr marL="457200" algn="l" rtl="0" eaLnBrk="1" fontAlgn="base" hangingPunct="1">
              <a:spcBef>
                <a:spcPct val="0"/>
              </a:spcBef>
              <a:spcAft>
                <a:spcPct val="0"/>
              </a:spcAft>
              <a:defRPr sz="2600">
                <a:solidFill>
                  <a:schemeClr val="tx2"/>
                </a:solidFill>
                <a:latin typeface="Arial" charset="0"/>
                <a:cs typeface="Arial" charset="0"/>
              </a:defRPr>
            </a:lvl6pPr>
            <a:lvl7pPr marL="914400" algn="l" rtl="0" eaLnBrk="1" fontAlgn="base" hangingPunct="1">
              <a:spcBef>
                <a:spcPct val="0"/>
              </a:spcBef>
              <a:spcAft>
                <a:spcPct val="0"/>
              </a:spcAft>
              <a:defRPr sz="2600">
                <a:solidFill>
                  <a:schemeClr val="tx2"/>
                </a:solidFill>
                <a:latin typeface="Arial" charset="0"/>
                <a:cs typeface="Arial" charset="0"/>
              </a:defRPr>
            </a:lvl7pPr>
            <a:lvl8pPr marL="1371600" algn="l" rtl="0" eaLnBrk="1" fontAlgn="base" hangingPunct="1">
              <a:spcBef>
                <a:spcPct val="0"/>
              </a:spcBef>
              <a:spcAft>
                <a:spcPct val="0"/>
              </a:spcAft>
              <a:defRPr sz="2600">
                <a:solidFill>
                  <a:schemeClr val="tx2"/>
                </a:solidFill>
                <a:latin typeface="Arial" charset="0"/>
                <a:cs typeface="Arial" charset="0"/>
              </a:defRPr>
            </a:lvl8pPr>
            <a:lvl9pPr marL="1828800" algn="l" rtl="0" eaLnBrk="1" fontAlgn="base" hangingPunct="1">
              <a:spcBef>
                <a:spcPct val="0"/>
              </a:spcBef>
              <a:spcAft>
                <a:spcPct val="0"/>
              </a:spcAft>
              <a:defRPr sz="2600">
                <a:solidFill>
                  <a:schemeClr val="tx2"/>
                </a:solidFill>
                <a:latin typeface="Arial" charset="0"/>
                <a:cs typeface="Arial" charset="0"/>
              </a:defRPr>
            </a:lvl9pPr>
          </a:lstStyle>
          <a:p>
            <a:r>
              <a:rPr lang="en-GB" sz="2000" dirty="0" smtClean="0">
                <a:solidFill>
                  <a:schemeClr val="bg1">
                    <a:lumMod val="50000"/>
                  </a:schemeClr>
                </a:solidFill>
                <a:latin typeface="Gotham Bold" pitchFamily="50" charset="0"/>
                <a:cs typeface="Gotham Bold" pitchFamily="50" charset="0"/>
              </a:rPr>
              <a:t>1.2 </a:t>
            </a:r>
            <a:r>
              <a:rPr lang="en-GB" sz="2000" dirty="0" err="1" smtClean="0">
                <a:solidFill>
                  <a:schemeClr val="bg1">
                    <a:lumMod val="50000"/>
                  </a:schemeClr>
                </a:solidFill>
                <a:latin typeface="Gotham Bold" pitchFamily="50" charset="0"/>
                <a:cs typeface="Gotham Bold" pitchFamily="50" charset="0"/>
              </a:rPr>
              <a:t>Ghz</a:t>
            </a:r>
            <a:r>
              <a:rPr lang="en-GB" sz="2000" dirty="0" smtClean="0">
                <a:solidFill>
                  <a:schemeClr val="bg1">
                    <a:lumMod val="50000"/>
                  </a:schemeClr>
                </a:solidFill>
                <a:latin typeface="Gotham Bold" pitchFamily="50" charset="0"/>
                <a:cs typeface="Gotham Bold" pitchFamily="50" charset="0"/>
              </a:rPr>
              <a:t> DUAL processor </a:t>
            </a:r>
            <a:endParaRPr lang="en-GB" sz="2000" dirty="0">
              <a:solidFill>
                <a:schemeClr val="bg1">
                  <a:lumMod val="50000"/>
                </a:schemeClr>
              </a:solidFill>
              <a:latin typeface="Gotham Bold" pitchFamily="50" charset="0"/>
              <a:cs typeface="Gotham Bold" pitchFamily="50" charset="0"/>
            </a:endParaRPr>
          </a:p>
        </p:txBody>
      </p:sp>
      <p:pic>
        <p:nvPicPr>
          <p:cNvPr id="19" name="Picture 3" descr="C:\Users\will_ro\Desktop\DS back - png.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5400000">
            <a:off x="-1105823" y="2312950"/>
            <a:ext cx="2828263" cy="5537442"/>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0"/>
          <p:cNvSpPr txBox="1">
            <a:spLocks noChangeArrowheads="1"/>
          </p:cNvSpPr>
          <p:nvPr/>
        </p:nvSpPr>
        <p:spPr bwMode="auto">
          <a:xfrm>
            <a:off x="708650" y="3143665"/>
            <a:ext cx="2050738" cy="523875"/>
          </a:xfrm>
          <a:prstGeom prst="rect">
            <a:avLst/>
          </a:prstGeom>
          <a:noFill/>
          <a:ln w="9525">
            <a:noFill/>
            <a:miter lim="800000"/>
            <a:headEnd/>
            <a:tailEnd/>
          </a:ln>
        </p:spPr>
        <p:txBody>
          <a:bodyPr vert="horz" wrap="square" lIns="0" tIns="45720" rIns="0" bIns="45720" numCol="1" anchor="t" anchorCtr="0" compatLnSpc="1">
            <a:prstTxWarp prst="textNoShape">
              <a:avLst/>
            </a:prstTxWarp>
          </a:bodyPr>
          <a:lstStyle>
            <a:lvl1pPr algn="l" rtl="0" fontAlgn="base">
              <a:spcBef>
                <a:spcPct val="0"/>
              </a:spcBef>
              <a:spcAft>
                <a:spcPct val="0"/>
              </a:spcAft>
              <a:defRPr sz="2600">
                <a:solidFill>
                  <a:schemeClr val="tx2"/>
                </a:solidFill>
                <a:latin typeface="+mj-lt"/>
                <a:ea typeface="Arial" pitchFamily="-105" charset="-52"/>
                <a:cs typeface="+mj-cs"/>
              </a:defRPr>
            </a:lvl1pPr>
            <a:lvl2pPr algn="l" rtl="0" fontAlgn="base">
              <a:spcBef>
                <a:spcPct val="0"/>
              </a:spcBef>
              <a:spcAft>
                <a:spcPct val="0"/>
              </a:spcAft>
              <a:defRPr sz="2600">
                <a:solidFill>
                  <a:schemeClr val="tx2"/>
                </a:solidFill>
                <a:latin typeface="Arial" charset="0"/>
                <a:ea typeface="Arial" pitchFamily="-105" charset="-52"/>
                <a:cs typeface="Arial" charset="0"/>
              </a:defRPr>
            </a:lvl2pPr>
            <a:lvl3pPr algn="l" rtl="0" fontAlgn="base">
              <a:spcBef>
                <a:spcPct val="0"/>
              </a:spcBef>
              <a:spcAft>
                <a:spcPct val="0"/>
              </a:spcAft>
              <a:defRPr sz="2600">
                <a:solidFill>
                  <a:schemeClr val="tx2"/>
                </a:solidFill>
                <a:latin typeface="Arial" charset="0"/>
                <a:ea typeface="Arial" pitchFamily="-105" charset="-52"/>
                <a:cs typeface="Arial" charset="0"/>
              </a:defRPr>
            </a:lvl3pPr>
            <a:lvl4pPr algn="l" rtl="0" fontAlgn="base">
              <a:spcBef>
                <a:spcPct val="0"/>
              </a:spcBef>
              <a:spcAft>
                <a:spcPct val="0"/>
              </a:spcAft>
              <a:defRPr sz="2600">
                <a:solidFill>
                  <a:schemeClr val="tx2"/>
                </a:solidFill>
                <a:latin typeface="Arial" charset="0"/>
                <a:ea typeface="Arial" pitchFamily="-105" charset="-52"/>
                <a:cs typeface="Arial" charset="0"/>
              </a:defRPr>
            </a:lvl4pPr>
            <a:lvl5pPr algn="l" rtl="0" fontAlgn="base">
              <a:spcBef>
                <a:spcPct val="0"/>
              </a:spcBef>
              <a:spcAft>
                <a:spcPct val="0"/>
              </a:spcAft>
              <a:defRPr sz="2600">
                <a:solidFill>
                  <a:schemeClr val="tx2"/>
                </a:solidFill>
                <a:latin typeface="Arial" charset="0"/>
                <a:ea typeface="Arial" pitchFamily="-105" charset="-52"/>
                <a:cs typeface="Arial" charset="0"/>
              </a:defRPr>
            </a:lvl5pPr>
            <a:lvl6pPr marL="457200" algn="l" rtl="0" eaLnBrk="1" fontAlgn="base" hangingPunct="1">
              <a:spcBef>
                <a:spcPct val="0"/>
              </a:spcBef>
              <a:spcAft>
                <a:spcPct val="0"/>
              </a:spcAft>
              <a:defRPr sz="2600">
                <a:solidFill>
                  <a:schemeClr val="tx2"/>
                </a:solidFill>
                <a:latin typeface="Arial" charset="0"/>
                <a:cs typeface="Arial" charset="0"/>
              </a:defRPr>
            </a:lvl6pPr>
            <a:lvl7pPr marL="914400" algn="l" rtl="0" eaLnBrk="1" fontAlgn="base" hangingPunct="1">
              <a:spcBef>
                <a:spcPct val="0"/>
              </a:spcBef>
              <a:spcAft>
                <a:spcPct val="0"/>
              </a:spcAft>
              <a:defRPr sz="2600">
                <a:solidFill>
                  <a:schemeClr val="tx2"/>
                </a:solidFill>
                <a:latin typeface="Arial" charset="0"/>
                <a:cs typeface="Arial" charset="0"/>
              </a:defRPr>
            </a:lvl7pPr>
            <a:lvl8pPr marL="1371600" algn="l" rtl="0" eaLnBrk="1" fontAlgn="base" hangingPunct="1">
              <a:spcBef>
                <a:spcPct val="0"/>
              </a:spcBef>
              <a:spcAft>
                <a:spcPct val="0"/>
              </a:spcAft>
              <a:defRPr sz="2600">
                <a:solidFill>
                  <a:schemeClr val="tx2"/>
                </a:solidFill>
                <a:latin typeface="Arial" charset="0"/>
                <a:cs typeface="Arial" charset="0"/>
              </a:defRPr>
            </a:lvl8pPr>
            <a:lvl9pPr marL="1828800" algn="l" rtl="0" eaLnBrk="1" fontAlgn="base" hangingPunct="1">
              <a:spcBef>
                <a:spcPct val="0"/>
              </a:spcBef>
              <a:spcAft>
                <a:spcPct val="0"/>
              </a:spcAft>
              <a:defRPr sz="2600">
                <a:solidFill>
                  <a:schemeClr val="tx2"/>
                </a:solidFill>
                <a:latin typeface="Arial" charset="0"/>
                <a:cs typeface="Arial" charset="0"/>
              </a:defRPr>
            </a:lvl9pPr>
          </a:lstStyle>
          <a:p>
            <a:r>
              <a:rPr lang="en-GB" sz="2000" dirty="0" smtClean="0">
                <a:solidFill>
                  <a:schemeClr val="bg1">
                    <a:lumMod val="50000"/>
                  </a:schemeClr>
                </a:solidFill>
                <a:latin typeface="Gotham Bold" pitchFamily="50" charset="0"/>
                <a:cs typeface="Gotham Bold" pitchFamily="50" charset="0"/>
              </a:rPr>
              <a:t>8.0MP – Zero Shutter Lag</a:t>
            </a:r>
            <a:endParaRPr lang="en-GB" sz="2000" dirty="0">
              <a:solidFill>
                <a:schemeClr val="bg1">
                  <a:lumMod val="50000"/>
                </a:schemeClr>
              </a:solidFill>
              <a:latin typeface="Gotham Bold" pitchFamily="50" charset="0"/>
              <a:cs typeface="Gotham Bold" pitchFamily="50" charset="0"/>
            </a:endParaRPr>
          </a:p>
        </p:txBody>
      </p:sp>
      <p:cxnSp>
        <p:nvCxnSpPr>
          <p:cNvPr id="3" name="Straight Connector 2"/>
          <p:cNvCxnSpPr>
            <a:endCxn id="15" idx="0"/>
          </p:cNvCxnSpPr>
          <p:nvPr/>
        </p:nvCxnSpPr>
        <p:spPr>
          <a:xfrm>
            <a:off x="6715125" y="4009099"/>
            <a:ext cx="1211516" cy="601833"/>
          </a:xfrm>
          <a:prstGeom prst="line">
            <a:avLst/>
          </a:prstGeom>
          <a:ln w="38100">
            <a:solidFill>
              <a:srgbClr val="00B0F0"/>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125773" y="1618324"/>
            <a:ext cx="1913958" cy="905801"/>
          </a:xfrm>
          <a:prstGeom prst="line">
            <a:avLst/>
          </a:prstGeom>
          <a:ln w="38100">
            <a:solidFill>
              <a:srgbClr val="00B0F0"/>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8" name="Rectangle 10"/>
          <p:cNvSpPr txBox="1">
            <a:spLocks noChangeArrowheads="1"/>
          </p:cNvSpPr>
          <p:nvPr/>
        </p:nvSpPr>
        <p:spPr bwMode="auto">
          <a:xfrm>
            <a:off x="2759388" y="4230347"/>
            <a:ext cx="2050738" cy="523875"/>
          </a:xfrm>
          <a:prstGeom prst="rect">
            <a:avLst/>
          </a:prstGeom>
          <a:noFill/>
          <a:ln w="9525">
            <a:noFill/>
            <a:miter lim="800000"/>
            <a:headEnd/>
            <a:tailEnd/>
          </a:ln>
        </p:spPr>
        <p:txBody>
          <a:bodyPr vert="horz" wrap="square" lIns="0" tIns="45720" rIns="0" bIns="45720" numCol="1" anchor="t" anchorCtr="0" compatLnSpc="1">
            <a:prstTxWarp prst="textNoShape">
              <a:avLst/>
            </a:prstTxWarp>
          </a:bodyPr>
          <a:lstStyle>
            <a:lvl1pPr algn="l" rtl="0" fontAlgn="base">
              <a:spcBef>
                <a:spcPct val="0"/>
              </a:spcBef>
              <a:spcAft>
                <a:spcPct val="0"/>
              </a:spcAft>
              <a:defRPr sz="2600">
                <a:solidFill>
                  <a:schemeClr val="tx2"/>
                </a:solidFill>
                <a:latin typeface="+mj-lt"/>
                <a:ea typeface="Arial" pitchFamily="-105" charset="-52"/>
                <a:cs typeface="+mj-cs"/>
              </a:defRPr>
            </a:lvl1pPr>
            <a:lvl2pPr algn="l" rtl="0" fontAlgn="base">
              <a:spcBef>
                <a:spcPct val="0"/>
              </a:spcBef>
              <a:spcAft>
                <a:spcPct val="0"/>
              </a:spcAft>
              <a:defRPr sz="2600">
                <a:solidFill>
                  <a:schemeClr val="tx2"/>
                </a:solidFill>
                <a:latin typeface="Arial" charset="0"/>
                <a:ea typeface="Arial" pitchFamily="-105" charset="-52"/>
                <a:cs typeface="Arial" charset="0"/>
              </a:defRPr>
            </a:lvl2pPr>
            <a:lvl3pPr algn="l" rtl="0" fontAlgn="base">
              <a:spcBef>
                <a:spcPct val="0"/>
              </a:spcBef>
              <a:spcAft>
                <a:spcPct val="0"/>
              </a:spcAft>
              <a:defRPr sz="2600">
                <a:solidFill>
                  <a:schemeClr val="tx2"/>
                </a:solidFill>
                <a:latin typeface="Arial" charset="0"/>
                <a:ea typeface="Arial" pitchFamily="-105" charset="-52"/>
                <a:cs typeface="Arial" charset="0"/>
              </a:defRPr>
            </a:lvl3pPr>
            <a:lvl4pPr algn="l" rtl="0" fontAlgn="base">
              <a:spcBef>
                <a:spcPct val="0"/>
              </a:spcBef>
              <a:spcAft>
                <a:spcPct val="0"/>
              </a:spcAft>
              <a:defRPr sz="2600">
                <a:solidFill>
                  <a:schemeClr val="tx2"/>
                </a:solidFill>
                <a:latin typeface="Arial" charset="0"/>
                <a:ea typeface="Arial" pitchFamily="-105" charset="-52"/>
                <a:cs typeface="Arial" charset="0"/>
              </a:defRPr>
            </a:lvl4pPr>
            <a:lvl5pPr algn="l" rtl="0" fontAlgn="base">
              <a:spcBef>
                <a:spcPct val="0"/>
              </a:spcBef>
              <a:spcAft>
                <a:spcPct val="0"/>
              </a:spcAft>
              <a:defRPr sz="2600">
                <a:solidFill>
                  <a:schemeClr val="tx2"/>
                </a:solidFill>
                <a:latin typeface="Arial" charset="0"/>
                <a:ea typeface="Arial" pitchFamily="-105" charset="-52"/>
                <a:cs typeface="Arial" charset="0"/>
              </a:defRPr>
            </a:lvl5pPr>
            <a:lvl6pPr marL="457200" algn="l" rtl="0" eaLnBrk="1" fontAlgn="base" hangingPunct="1">
              <a:spcBef>
                <a:spcPct val="0"/>
              </a:spcBef>
              <a:spcAft>
                <a:spcPct val="0"/>
              </a:spcAft>
              <a:defRPr sz="2600">
                <a:solidFill>
                  <a:schemeClr val="tx2"/>
                </a:solidFill>
                <a:latin typeface="Arial" charset="0"/>
                <a:cs typeface="Arial" charset="0"/>
              </a:defRPr>
            </a:lvl6pPr>
            <a:lvl7pPr marL="914400" algn="l" rtl="0" eaLnBrk="1" fontAlgn="base" hangingPunct="1">
              <a:spcBef>
                <a:spcPct val="0"/>
              </a:spcBef>
              <a:spcAft>
                <a:spcPct val="0"/>
              </a:spcAft>
              <a:defRPr sz="2600">
                <a:solidFill>
                  <a:schemeClr val="tx2"/>
                </a:solidFill>
                <a:latin typeface="Arial" charset="0"/>
                <a:cs typeface="Arial" charset="0"/>
              </a:defRPr>
            </a:lvl7pPr>
            <a:lvl8pPr marL="1371600" algn="l" rtl="0" eaLnBrk="1" fontAlgn="base" hangingPunct="1">
              <a:spcBef>
                <a:spcPct val="0"/>
              </a:spcBef>
              <a:spcAft>
                <a:spcPct val="0"/>
              </a:spcAft>
              <a:defRPr sz="2600">
                <a:solidFill>
                  <a:schemeClr val="tx2"/>
                </a:solidFill>
                <a:latin typeface="Arial" charset="0"/>
                <a:cs typeface="Arial" charset="0"/>
              </a:defRPr>
            </a:lvl8pPr>
            <a:lvl9pPr marL="1828800" algn="l" rtl="0" eaLnBrk="1" fontAlgn="base" hangingPunct="1">
              <a:spcBef>
                <a:spcPct val="0"/>
              </a:spcBef>
              <a:spcAft>
                <a:spcPct val="0"/>
              </a:spcAft>
              <a:defRPr sz="2600">
                <a:solidFill>
                  <a:schemeClr val="tx2"/>
                </a:solidFill>
                <a:latin typeface="Arial" charset="0"/>
                <a:cs typeface="Arial" charset="0"/>
              </a:defRPr>
            </a:lvl9pPr>
          </a:lstStyle>
          <a:p>
            <a:r>
              <a:rPr lang="en-GB" sz="2000" dirty="0" smtClean="0">
                <a:solidFill>
                  <a:schemeClr val="bg1">
                    <a:lumMod val="50000"/>
                  </a:schemeClr>
                </a:solidFill>
                <a:latin typeface="Gotham Bold" pitchFamily="50" charset="0"/>
                <a:cs typeface="Gotham Bold" pitchFamily="50" charset="0"/>
              </a:rPr>
              <a:t>Low Light Performance</a:t>
            </a:r>
            <a:endParaRPr lang="en-GB" sz="2000" dirty="0">
              <a:solidFill>
                <a:schemeClr val="bg1">
                  <a:lumMod val="50000"/>
                </a:schemeClr>
              </a:solidFill>
              <a:latin typeface="Gotham Bold" pitchFamily="50" charset="0"/>
              <a:cs typeface="Gotham Bold" pitchFamily="50" charset="0"/>
            </a:endParaRPr>
          </a:p>
        </p:txBody>
      </p:sp>
      <p:sp>
        <p:nvSpPr>
          <p:cNvPr id="21" name="Rectangle 10"/>
          <p:cNvSpPr txBox="1">
            <a:spLocks noChangeArrowheads="1"/>
          </p:cNvSpPr>
          <p:nvPr/>
        </p:nvSpPr>
        <p:spPr bwMode="auto">
          <a:xfrm>
            <a:off x="2759388" y="5414207"/>
            <a:ext cx="2050738" cy="523875"/>
          </a:xfrm>
          <a:prstGeom prst="rect">
            <a:avLst/>
          </a:prstGeom>
          <a:noFill/>
          <a:ln w="9525">
            <a:noFill/>
            <a:miter lim="800000"/>
            <a:headEnd/>
            <a:tailEnd/>
          </a:ln>
        </p:spPr>
        <p:txBody>
          <a:bodyPr vert="horz" wrap="square" lIns="0" tIns="45720" rIns="0" bIns="45720" numCol="1" anchor="t" anchorCtr="0" compatLnSpc="1">
            <a:prstTxWarp prst="textNoShape">
              <a:avLst/>
            </a:prstTxWarp>
          </a:bodyPr>
          <a:lstStyle>
            <a:lvl1pPr algn="l" rtl="0" fontAlgn="base">
              <a:spcBef>
                <a:spcPct val="0"/>
              </a:spcBef>
              <a:spcAft>
                <a:spcPct val="0"/>
              </a:spcAft>
              <a:defRPr sz="2600">
                <a:solidFill>
                  <a:schemeClr val="tx2"/>
                </a:solidFill>
                <a:latin typeface="+mj-lt"/>
                <a:ea typeface="Arial" pitchFamily="-105" charset="-52"/>
                <a:cs typeface="+mj-cs"/>
              </a:defRPr>
            </a:lvl1pPr>
            <a:lvl2pPr algn="l" rtl="0" fontAlgn="base">
              <a:spcBef>
                <a:spcPct val="0"/>
              </a:spcBef>
              <a:spcAft>
                <a:spcPct val="0"/>
              </a:spcAft>
              <a:defRPr sz="2600">
                <a:solidFill>
                  <a:schemeClr val="tx2"/>
                </a:solidFill>
                <a:latin typeface="Arial" charset="0"/>
                <a:ea typeface="Arial" pitchFamily="-105" charset="-52"/>
                <a:cs typeface="Arial" charset="0"/>
              </a:defRPr>
            </a:lvl2pPr>
            <a:lvl3pPr algn="l" rtl="0" fontAlgn="base">
              <a:spcBef>
                <a:spcPct val="0"/>
              </a:spcBef>
              <a:spcAft>
                <a:spcPct val="0"/>
              </a:spcAft>
              <a:defRPr sz="2600">
                <a:solidFill>
                  <a:schemeClr val="tx2"/>
                </a:solidFill>
                <a:latin typeface="Arial" charset="0"/>
                <a:ea typeface="Arial" pitchFamily="-105" charset="-52"/>
                <a:cs typeface="Arial" charset="0"/>
              </a:defRPr>
            </a:lvl3pPr>
            <a:lvl4pPr algn="l" rtl="0" fontAlgn="base">
              <a:spcBef>
                <a:spcPct val="0"/>
              </a:spcBef>
              <a:spcAft>
                <a:spcPct val="0"/>
              </a:spcAft>
              <a:defRPr sz="2600">
                <a:solidFill>
                  <a:schemeClr val="tx2"/>
                </a:solidFill>
                <a:latin typeface="Arial" charset="0"/>
                <a:ea typeface="Arial" pitchFamily="-105" charset="-52"/>
                <a:cs typeface="Arial" charset="0"/>
              </a:defRPr>
            </a:lvl4pPr>
            <a:lvl5pPr algn="l" rtl="0" fontAlgn="base">
              <a:spcBef>
                <a:spcPct val="0"/>
              </a:spcBef>
              <a:spcAft>
                <a:spcPct val="0"/>
              </a:spcAft>
              <a:defRPr sz="2600">
                <a:solidFill>
                  <a:schemeClr val="tx2"/>
                </a:solidFill>
                <a:latin typeface="Arial" charset="0"/>
                <a:ea typeface="Arial" pitchFamily="-105" charset="-52"/>
                <a:cs typeface="Arial" charset="0"/>
              </a:defRPr>
            </a:lvl5pPr>
            <a:lvl6pPr marL="457200" algn="l" rtl="0" eaLnBrk="1" fontAlgn="base" hangingPunct="1">
              <a:spcBef>
                <a:spcPct val="0"/>
              </a:spcBef>
              <a:spcAft>
                <a:spcPct val="0"/>
              </a:spcAft>
              <a:defRPr sz="2600">
                <a:solidFill>
                  <a:schemeClr val="tx2"/>
                </a:solidFill>
                <a:latin typeface="Arial" charset="0"/>
                <a:cs typeface="Arial" charset="0"/>
              </a:defRPr>
            </a:lvl6pPr>
            <a:lvl7pPr marL="914400" algn="l" rtl="0" eaLnBrk="1" fontAlgn="base" hangingPunct="1">
              <a:spcBef>
                <a:spcPct val="0"/>
              </a:spcBef>
              <a:spcAft>
                <a:spcPct val="0"/>
              </a:spcAft>
              <a:defRPr sz="2600">
                <a:solidFill>
                  <a:schemeClr val="tx2"/>
                </a:solidFill>
                <a:latin typeface="Arial" charset="0"/>
                <a:cs typeface="Arial" charset="0"/>
              </a:defRPr>
            </a:lvl7pPr>
            <a:lvl8pPr marL="1371600" algn="l" rtl="0" eaLnBrk="1" fontAlgn="base" hangingPunct="1">
              <a:spcBef>
                <a:spcPct val="0"/>
              </a:spcBef>
              <a:spcAft>
                <a:spcPct val="0"/>
              </a:spcAft>
              <a:defRPr sz="2600">
                <a:solidFill>
                  <a:schemeClr val="tx2"/>
                </a:solidFill>
                <a:latin typeface="Arial" charset="0"/>
                <a:cs typeface="Arial" charset="0"/>
              </a:defRPr>
            </a:lvl8pPr>
            <a:lvl9pPr marL="1828800" algn="l" rtl="0" eaLnBrk="1" fontAlgn="base" hangingPunct="1">
              <a:spcBef>
                <a:spcPct val="0"/>
              </a:spcBef>
              <a:spcAft>
                <a:spcPct val="0"/>
              </a:spcAft>
              <a:defRPr sz="2600">
                <a:solidFill>
                  <a:schemeClr val="tx2"/>
                </a:solidFill>
                <a:latin typeface="Arial" charset="0"/>
                <a:cs typeface="Arial" charset="0"/>
              </a:defRPr>
            </a:lvl9pPr>
          </a:lstStyle>
          <a:p>
            <a:r>
              <a:rPr lang="en-GB" sz="2000" dirty="0" smtClean="0">
                <a:solidFill>
                  <a:schemeClr val="bg1">
                    <a:lumMod val="50000"/>
                  </a:schemeClr>
                </a:solidFill>
                <a:latin typeface="Gotham Bold" pitchFamily="50" charset="0"/>
                <a:cs typeface="Gotham Bold" pitchFamily="50" charset="0"/>
              </a:rPr>
              <a:t>360 degree image capture</a:t>
            </a:r>
            <a:endParaRPr lang="en-GB" sz="2000" dirty="0">
              <a:solidFill>
                <a:schemeClr val="bg1">
                  <a:lumMod val="50000"/>
                </a:schemeClr>
              </a:solidFill>
              <a:latin typeface="Gotham Bold" pitchFamily="50" charset="0"/>
              <a:cs typeface="Gotham Bold" pitchFamily="50" charset="0"/>
            </a:endParaRPr>
          </a:p>
        </p:txBody>
      </p:sp>
      <p:sp>
        <p:nvSpPr>
          <p:cNvPr id="22" name="Rectangle 10"/>
          <p:cNvSpPr txBox="1">
            <a:spLocks noChangeArrowheads="1"/>
          </p:cNvSpPr>
          <p:nvPr/>
        </p:nvSpPr>
        <p:spPr bwMode="auto">
          <a:xfrm>
            <a:off x="536818" y="1618322"/>
            <a:ext cx="2476484" cy="523875"/>
          </a:xfrm>
          <a:prstGeom prst="rect">
            <a:avLst/>
          </a:prstGeom>
          <a:noFill/>
          <a:ln w="9525">
            <a:noFill/>
            <a:miter lim="800000"/>
            <a:headEnd/>
            <a:tailEnd/>
          </a:ln>
        </p:spPr>
        <p:txBody>
          <a:bodyPr vert="horz" wrap="square" lIns="0" tIns="45720" rIns="0" bIns="45720" numCol="1" anchor="t" anchorCtr="0" compatLnSpc="1">
            <a:prstTxWarp prst="textNoShape">
              <a:avLst/>
            </a:prstTxWarp>
          </a:bodyPr>
          <a:lstStyle>
            <a:lvl1pPr algn="l" rtl="0" fontAlgn="base">
              <a:spcBef>
                <a:spcPct val="0"/>
              </a:spcBef>
              <a:spcAft>
                <a:spcPct val="0"/>
              </a:spcAft>
              <a:defRPr sz="2600">
                <a:solidFill>
                  <a:schemeClr val="tx2"/>
                </a:solidFill>
                <a:latin typeface="+mj-lt"/>
                <a:ea typeface="Arial" pitchFamily="-105" charset="-52"/>
                <a:cs typeface="+mj-cs"/>
              </a:defRPr>
            </a:lvl1pPr>
            <a:lvl2pPr algn="l" rtl="0" fontAlgn="base">
              <a:spcBef>
                <a:spcPct val="0"/>
              </a:spcBef>
              <a:spcAft>
                <a:spcPct val="0"/>
              </a:spcAft>
              <a:defRPr sz="2600">
                <a:solidFill>
                  <a:schemeClr val="tx2"/>
                </a:solidFill>
                <a:latin typeface="Arial" charset="0"/>
                <a:ea typeface="Arial" pitchFamily="-105" charset="-52"/>
                <a:cs typeface="Arial" charset="0"/>
              </a:defRPr>
            </a:lvl2pPr>
            <a:lvl3pPr algn="l" rtl="0" fontAlgn="base">
              <a:spcBef>
                <a:spcPct val="0"/>
              </a:spcBef>
              <a:spcAft>
                <a:spcPct val="0"/>
              </a:spcAft>
              <a:defRPr sz="2600">
                <a:solidFill>
                  <a:schemeClr val="tx2"/>
                </a:solidFill>
                <a:latin typeface="Arial" charset="0"/>
                <a:ea typeface="Arial" pitchFamily="-105" charset="-52"/>
                <a:cs typeface="Arial" charset="0"/>
              </a:defRPr>
            </a:lvl3pPr>
            <a:lvl4pPr algn="l" rtl="0" fontAlgn="base">
              <a:spcBef>
                <a:spcPct val="0"/>
              </a:spcBef>
              <a:spcAft>
                <a:spcPct val="0"/>
              </a:spcAft>
              <a:defRPr sz="2600">
                <a:solidFill>
                  <a:schemeClr val="tx2"/>
                </a:solidFill>
                <a:latin typeface="Arial" charset="0"/>
                <a:ea typeface="Arial" pitchFamily="-105" charset="-52"/>
                <a:cs typeface="Arial" charset="0"/>
              </a:defRPr>
            </a:lvl4pPr>
            <a:lvl5pPr algn="l" rtl="0" fontAlgn="base">
              <a:spcBef>
                <a:spcPct val="0"/>
              </a:spcBef>
              <a:spcAft>
                <a:spcPct val="0"/>
              </a:spcAft>
              <a:defRPr sz="2600">
                <a:solidFill>
                  <a:schemeClr val="tx2"/>
                </a:solidFill>
                <a:latin typeface="Arial" charset="0"/>
                <a:ea typeface="Arial" pitchFamily="-105" charset="-52"/>
                <a:cs typeface="Arial" charset="0"/>
              </a:defRPr>
            </a:lvl5pPr>
            <a:lvl6pPr marL="457200" algn="l" rtl="0" eaLnBrk="1" fontAlgn="base" hangingPunct="1">
              <a:spcBef>
                <a:spcPct val="0"/>
              </a:spcBef>
              <a:spcAft>
                <a:spcPct val="0"/>
              </a:spcAft>
              <a:defRPr sz="2600">
                <a:solidFill>
                  <a:schemeClr val="tx2"/>
                </a:solidFill>
                <a:latin typeface="Arial" charset="0"/>
                <a:cs typeface="Arial" charset="0"/>
              </a:defRPr>
            </a:lvl6pPr>
            <a:lvl7pPr marL="914400" algn="l" rtl="0" eaLnBrk="1" fontAlgn="base" hangingPunct="1">
              <a:spcBef>
                <a:spcPct val="0"/>
              </a:spcBef>
              <a:spcAft>
                <a:spcPct val="0"/>
              </a:spcAft>
              <a:defRPr sz="2600">
                <a:solidFill>
                  <a:schemeClr val="tx2"/>
                </a:solidFill>
                <a:latin typeface="Arial" charset="0"/>
                <a:cs typeface="Arial" charset="0"/>
              </a:defRPr>
            </a:lvl7pPr>
            <a:lvl8pPr marL="1371600" algn="l" rtl="0" eaLnBrk="1" fontAlgn="base" hangingPunct="1">
              <a:spcBef>
                <a:spcPct val="0"/>
              </a:spcBef>
              <a:spcAft>
                <a:spcPct val="0"/>
              </a:spcAft>
              <a:defRPr sz="2600">
                <a:solidFill>
                  <a:schemeClr val="tx2"/>
                </a:solidFill>
                <a:latin typeface="Arial" charset="0"/>
                <a:cs typeface="Arial" charset="0"/>
              </a:defRPr>
            </a:lvl8pPr>
            <a:lvl9pPr marL="1828800" algn="l" rtl="0" eaLnBrk="1" fontAlgn="base" hangingPunct="1">
              <a:spcBef>
                <a:spcPct val="0"/>
              </a:spcBef>
              <a:spcAft>
                <a:spcPct val="0"/>
              </a:spcAft>
              <a:defRPr sz="2600">
                <a:solidFill>
                  <a:schemeClr val="tx2"/>
                </a:solidFill>
                <a:latin typeface="Arial" charset="0"/>
                <a:cs typeface="Arial" charset="0"/>
              </a:defRPr>
            </a:lvl9pPr>
          </a:lstStyle>
          <a:p>
            <a:r>
              <a:rPr lang="en-GB" sz="2400" dirty="0" smtClean="0">
                <a:solidFill>
                  <a:schemeClr val="bg1">
                    <a:lumMod val="50000"/>
                  </a:schemeClr>
                </a:solidFill>
                <a:latin typeface="Gotham Bold" pitchFamily="50" charset="0"/>
                <a:cs typeface="Gotham Bold" pitchFamily="50" charset="0"/>
              </a:rPr>
              <a:t>HTC SENSE 3.0</a:t>
            </a:r>
            <a:endParaRPr lang="en-GB" sz="2400" dirty="0">
              <a:solidFill>
                <a:schemeClr val="bg1">
                  <a:lumMod val="50000"/>
                </a:schemeClr>
              </a:solidFill>
              <a:latin typeface="Gotham Bold" pitchFamily="50" charset="0"/>
              <a:cs typeface="Gotham Bold" pitchFamily="50" charset="0"/>
            </a:endParaRPr>
          </a:p>
        </p:txBody>
      </p:sp>
    </p:spTree>
    <p:extLst>
      <p:ext uri="{BB962C8B-B14F-4D97-AF65-F5344CB8AC3E}">
        <p14:creationId xmlns:p14="http://schemas.microsoft.com/office/powerpoint/2010/main" val="2927361766"/>
      </p:ext>
    </p:extLst>
  </p:cSld>
  <p:clrMapOvr>
    <a:masterClrMapping/>
  </p:clrMapOvr>
  <p:transition spd="slow">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68313" y="130628"/>
            <a:ext cx="5089979" cy="830997"/>
          </a:xfrm>
          <a:prstGeom prst="rect">
            <a:avLst/>
          </a:prstGeom>
          <a:noFill/>
        </p:spPr>
        <p:txBody>
          <a:bodyPr wrap="square" rtlCol="0">
            <a:spAutoFit/>
          </a:bodyPr>
          <a:lstStyle/>
          <a:p>
            <a:r>
              <a:rPr lang="en-US" sz="4800" dirty="0" err="1" smtClean="0">
                <a:latin typeface="Gotham Bold" pitchFamily="50" charset="0"/>
                <a:cs typeface="Gotham Bold" pitchFamily="50" charset="0"/>
              </a:rPr>
              <a:t>Doubleshot</a:t>
            </a:r>
            <a:endParaRPr lang="en-US" sz="4800" dirty="0">
              <a:latin typeface="Gotham Bold" pitchFamily="50" charset="0"/>
              <a:cs typeface="Gotham Bold" pitchFamily="50" charset="0"/>
            </a:endParaRPr>
          </a:p>
        </p:txBody>
      </p:sp>
      <p:pic>
        <p:nvPicPr>
          <p:cNvPr id="5122" name="Picture 2" descr="C:\Users\will_ro\Desktop\DS - front trans.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6992" y="1618323"/>
            <a:ext cx="1959199" cy="3833108"/>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2832100" y="2514600"/>
            <a:ext cx="8382000" cy="523220"/>
          </a:xfrm>
          <a:prstGeom prst="rect">
            <a:avLst/>
          </a:prstGeom>
          <a:effectLst/>
        </p:spPr>
        <p:txBody>
          <a:bodyPr wrap="square" numCol="1">
            <a:spAutoFit/>
          </a:bodyPr>
          <a:lstStyle/>
          <a:p>
            <a:r>
              <a:rPr lang="en-US" sz="2800" dirty="0">
                <a:solidFill>
                  <a:schemeClr val="tx1"/>
                </a:solidFill>
                <a:latin typeface="Gotham Bold" pitchFamily="50" charset="0"/>
                <a:cs typeface="Gotham Bold" pitchFamily="50" charset="0"/>
              </a:rPr>
              <a:t>Release Information</a:t>
            </a:r>
            <a:endParaRPr lang="en-US" sz="2600" dirty="0" smtClean="0">
              <a:solidFill>
                <a:srgbClr val="B3B3B3"/>
              </a:solidFill>
              <a:latin typeface="Gotham Bold" pitchFamily="50" charset="0"/>
              <a:cs typeface="Gotham Bold" pitchFamily="50" charset="0"/>
            </a:endParaRPr>
          </a:p>
        </p:txBody>
      </p:sp>
      <p:sp>
        <p:nvSpPr>
          <p:cNvPr id="23" name="Rectangle 22"/>
          <p:cNvSpPr/>
          <p:nvPr/>
        </p:nvSpPr>
        <p:spPr>
          <a:xfrm>
            <a:off x="2832100" y="3124200"/>
            <a:ext cx="6477000" cy="1354217"/>
          </a:xfrm>
          <a:prstGeom prst="rect">
            <a:avLst/>
          </a:prstGeom>
        </p:spPr>
        <p:txBody>
          <a:bodyPr wrap="square" numCol="1">
            <a:spAutoFit/>
          </a:bodyPr>
          <a:lstStyle/>
          <a:p>
            <a:r>
              <a:rPr lang="en-US" sz="2400" dirty="0" smtClean="0">
                <a:latin typeface="Gotham Bold" pitchFamily="50" charset="0"/>
                <a:cs typeface="Gotham Bold" pitchFamily="50" charset="0"/>
              </a:rPr>
              <a:t>Launch Date July 27</a:t>
            </a:r>
            <a:r>
              <a:rPr lang="en-US" sz="2400" baseline="30000" dirty="0" smtClean="0">
                <a:latin typeface="Gotham Bold" pitchFamily="50" charset="0"/>
                <a:cs typeface="Gotham Bold" pitchFamily="50" charset="0"/>
              </a:rPr>
              <a:t>th</a:t>
            </a:r>
            <a:r>
              <a:rPr lang="en-US" sz="2400" dirty="0" smtClean="0">
                <a:latin typeface="Gotham Bold" pitchFamily="50" charset="0"/>
                <a:cs typeface="Gotham Bold" pitchFamily="50" charset="0"/>
              </a:rPr>
              <a:t> </a:t>
            </a:r>
          </a:p>
          <a:p>
            <a:pPr defTabSz="176213">
              <a:tabLst>
                <a:tab pos="850900" algn="l"/>
              </a:tabLst>
            </a:pPr>
            <a:endParaRPr lang="en-US" sz="1800" dirty="0" smtClean="0">
              <a:latin typeface="Gotham Bold" pitchFamily="50" charset="0"/>
              <a:cs typeface="Gotham Bold" pitchFamily="50" charset="0"/>
            </a:endParaRPr>
          </a:p>
          <a:p>
            <a:endParaRPr lang="en-US" sz="2000" dirty="0" smtClean="0">
              <a:latin typeface="Gotham Bold" pitchFamily="50" charset="0"/>
              <a:cs typeface="Gotham Bold" pitchFamily="50" charset="0"/>
            </a:endParaRPr>
          </a:p>
          <a:p>
            <a:r>
              <a:rPr lang="en-US" sz="2000" dirty="0">
                <a:latin typeface="Gotham Bold" pitchFamily="50" charset="0"/>
                <a:cs typeface="Gotham Bold" pitchFamily="50" charset="0"/>
              </a:rPr>
              <a:t>	</a:t>
            </a:r>
            <a:endParaRPr lang="en-US" sz="2000" dirty="0" smtClean="0">
              <a:latin typeface="Gotham Bold" pitchFamily="50" charset="0"/>
              <a:cs typeface="Gotham Bold" pitchFamily="50" charset="0"/>
            </a:endParaRPr>
          </a:p>
        </p:txBody>
      </p:sp>
    </p:spTree>
    <p:extLst>
      <p:ext uri="{BB962C8B-B14F-4D97-AF65-F5344CB8AC3E}">
        <p14:creationId xmlns:p14="http://schemas.microsoft.com/office/powerpoint/2010/main" val="1979319890"/>
      </p:ext>
    </p:extLst>
  </p:cSld>
  <p:clrMapOvr>
    <a:masterClrMapping/>
  </p:clrMapOvr>
  <p:transition spd="slow">
    <p:fade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819400" y="2111199"/>
            <a:ext cx="3352800" cy="2133600"/>
          </a:xfrm>
          <a:prstGeom prst="roundRect">
            <a:avLst>
              <a:gd name="adj" fmla="val 7143"/>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pic>
        <p:nvPicPr>
          <p:cNvPr id="4" name="Picture 2" descr="3LM - Three Laws of Mobilit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22623" y="2682074"/>
            <a:ext cx="1895816" cy="991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3037630"/>
      </p:ext>
    </p:extLst>
  </p:cSld>
  <p:clrMapOvr>
    <a:masterClrMapping/>
  </p:clrMapOvr>
  <p:transition spd="slow">
    <p:fade thruBlk="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5867400" y="2649287"/>
            <a:ext cx="1643441" cy="1884925"/>
          </a:xfrm>
          <a:prstGeom prst="roundRect">
            <a:avLst>
              <a:gd name="adj" fmla="val 8608"/>
            </a:avLst>
          </a:prstGeom>
          <a:solidFill>
            <a:srgbClr val="FF0000"/>
          </a:solidFill>
          <a:ln>
            <a:noFill/>
          </a:ln>
          <a:scene3d>
            <a:camera prst="perspectiveContrastingLeftFacing"/>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800" b="1" dirty="0">
                <a:solidFill>
                  <a:prstClr val="white"/>
                </a:solidFill>
                <a:latin typeface="Arial Black" pitchFamily="34" charset="0"/>
              </a:rPr>
              <a:t>Secure Remote Access</a:t>
            </a:r>
            <a:endParaRPr lang="en-US" sz="1400" b="1" dirty="0">
              <a:solidFill>
                <a:prstClr val="white"/>
              </a:solidFill>
              <a:latin typeface="Arial Black" pitchFamily="34" charset="0"/>
            </a:endParaRPr>
          </a:p>
        </p:txBody>
      </p:sp>
      <p:sp>
        <p:nvSpPr>
          <p:cNvPr id="6" name="Rectangle 5"/>
          <p:cNvSpPr/>
          <p:nvPr/>
        </p:nvSpPr>
        <p:spPr>
          <a:xfrm>
            <a:off x="152400" y="152400"/>
            <a:ext cx="2057400" cy="838200"/>
          </a:xfrm>
          <a:prstGeom prst="rect">
            <a:avLst/>
          </a:prstGeom>
          <a:solidFill>
            <a:srgbClr val="00B0F0"/>
          </a:solidFill>
          <a:ln w="127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4" name="TextBox 3"/>
          <p:cNvSpPr txBox="1"/>
          <p:nvPr/>
        </p:nvSpPr>
        <p:spPr>
          <a:xfrm>
            <a:off x="304800" y="528935"/>
            <a:ext cx="1828800" cy="461665"/>
          </a:xfrm>
          <a:prstGeom prst="rect">
            <a:avLst/>
          </a:prstGeom>
          <a:noFill/>
        </p:spPr>
        <p:txBody>
          <a:bodyPr wrap="square" rtlCol="0">
            <a:spAutoFit/>
          </a:bodyPr>
          <a:lstStyle/>
          <a:p>
            <a:pPr algn="r" fontAlgn="auto">
              <a:spcBef>
                <a:spcPts val="0"/>
              </a:spcBef>
              <a:spcAft>
                <a:spcPts val="0"/>
              </a:spcAft>
            </a:pPr>
            <a:r>
              <a:rPr lang="en-US" sz="2400" dirty="0" smtClean="0">
                <a:solidFill>
                  <a:prstClr val="white"/>
                </a:solidFill>
                <a:latin typeface="Franklin Gothic Heavy" pitchFamily="34" charset="0"/>
                <a:ea typeface="+mn-ea"/>
                <a:cs typeface="+mn-cs"/>
              </a:rPr>
              <a:t>Overview</a:t>
            </a:r>
            <a:endParaRPr lang="en-US" sz="2400" dirty="0">
              <a:solidFill>
                <a:prstClr val="white"/>
              </a:solidFill>
              <a:latin typeface="Franklin Gothic Heavy" pitchFamily="34" charset="0"/>
              <a:ea typeface="+mn-ea"/>
              <a:cs typeface="+mn-cs"/>
            </a:endParaRPr>
          </a:p>
        </p:txBody>
      </p:sp>
      <p:sp>
        <p:nvSpPr>
          <p:cNvPr id="3" name="TextBox 2"/>
          <p:cNvSpPr txBox="1"/>
          <p:nvPr/>
        </p:nvSpPr>
        <p:spPr>
          <a:xfrm>
            <a:off x="2667000" y="282714"/>
            <a:ext cx="5562600" cy="707886"/>
          </a:xfrm>
          <a:prstGeom prst="rect">
            <a:avLst/>
          </a:prstGeom>
          <a:noFill/>
        </p:spPr>
        <p:txBody>
          <a:bodyPr wrap="square" rtlCol="0">
            <a:spAutoFit/>
          </a:bodyPr>
          <a:lstStyle/>
          <a:p>
            <a:pPr fontAlgn="auto">
              <a:spcBef>
                <a:spcPts val="0"/>
              </a:spcBef>
              <a:spcAft>
                <a:spcPts val="0"/>
              </a:spcAft>
            </a:pPr>
            <a:r>
              <a:rPr lang="en-US" sz="4000" dirty="0" smtClean="0">
                <a:solidFill>
                  <a:srgbClr val="FF0000"/>
                </a:solidFill>
                <a:latin typeface="Franklin Gothic Heavy" pitchFamily="34" charset="0"/>
                <a:ea typeface="+mn-ea"/>
                <a:cs typeface="+mn-cs"/>
              </a:rPr>
              <a:t>What is 3LM?</a:t>
            </a:r>
            <a:endParaRPr lang="en-US" sz="4000" dirty="0">
              <a:solidFill>
                <a:srgbClr val="FF0000"/>
              </a:solidFill>
              <a:latin typeface="Franklin Gothic Heavy" pitchFamily="34" charset="0"/>
              <a:ea typeface="+mn-ea"/>
              <a:cs typeface="+mn-cs"/>
            </a:endParaRPr>
          </a:p>
        </p:txBody>
      </p:sp>
      <p:sp>
        <p:nvSpPr>
          <p:cNvPr id="7" name="TextBox 6"/>
          <p:cNvSpPr txBox="1"/>
          <p:nvPr/>
        </p:nvSpPr>
        <p:spPr>
          <a:xfrm>
            <a:off x="304800" y="1143000"/>
            <a:ext cx="8496300" cy="1077218"/>
          </a:xfrm>
          <a:prstGeom prst="rect">
            <a:avLst/>
          </a:prstGeom>
          <a:noFill/>
        </p:spPr>
        <p:txBody>
          <a:bodyPr wrap="square" rtlCol="0">
            <a:spAutoFit/>
          </a:bodyPr>
          <a:lstStyle/>
          <a:p>
            <a:pPr algn="ctr" fontAlgn="auto">
              <a:spcBef>
                <a:spcPts val="0"/>
              </a:spcBef>
              <a:spcAft>
                <a:spcPts val="0"/>
              </a:spcAft>
            </a:pPr>
            <a:r>
              <a:rPr lang="en-US" sz="3200" dirty="0" smtClean="0">
                <a:solidFill>
                  <a:srgbClr val="0070C0"/>
                </a:solidFill>
                <a:latin typeface="Franklin Gothic Heavy" pitchFamily="34" charset="0"/>
                <a:ea typeface="+mn-ea"/>
                <a:cs typeface="+mn-cs"/>
              </a:rPr>
              <a:t>Addresses Enterprise Needs for Security and Device Management on Android</a:t>
            </a:r>
            <a:endParaRPr lang="en-US" sz="2400" dirty="0">
              <a:solidFill>
                <a:srgbClr val="0070C0"/>
              </a:solidFill>
              <a:latin typeface="Franklin Gothic Heavy" pitchFamily="34" charset="0"/>
              <a:ea typeface="+mn-ea"/>
              <a:cs typeface="+mn-cs"/>
            </a:endParaRPr>
          </a:p>
        </p:txBody>
      </p:sp>
      <p:sp>
        <p:nvSpPr>
          <p:cNvPr id="16" name="Rounded Rectangle 15"/>
          <p:cNvSpPr/>
          <p:nvPr/>
        </p:nvSpPr>
        <p:spPr>
          <a:xfrm>
            <a:off x="3624981" y="2871875"/>
            <a:ext cx="2013819" cy="2309725"/>
          </a:xfrm>
          <a:prstGeom prst="roundRect">
            <a:avLst>
              <a:gd name="adj" fmla="val 8608"/>
            </a:avLst>
          </a:prstGeom>
          <a:solidFill>
            <a:srgbClr val="00B0F0"/>
          </a:solidFill>
          <a:ln>
            <a:noFill/>
          </a:ln>
          <a:scene3d>
            <a:camera prst="perspectiveContrastingLeftFacing"/>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b="1" dirty="0" smtClean="0">
                <a:solidFill>
                  <a:prstClr val="white"/>
                </a:solidFill>
                <a:latin typeface="Arial Black" pitchFamily="34" charset="0"/>
              </a:rPr>
              <a:t>Device </a:t>
            </a:r>
            <a:r>
              <a:rPr lang="en-US" sz="1800" b="1" dirty="0" smtClean="0">
                <a:solidFill>
                  <a:prstClr val="white"/>
                </a:solidFill>
                <a:latin typeface="Arial Black" pitchFamily="34" charset="0"/>
              </a:rPr>
              <a:t>Management</a:t>
            </a:r>
            <a:endParaRPr lang="en-US" sz="1400" b="1" dirty="0">
              <a:solidFill>
                <a:prstClr val="white"/>
              </a:solidFill>
              <a:latin typeface="Arial Black" pitchFamily="34" charset="0"/>
            </a:endParaRPr>
          </a:p>
        </p:txBody>
      </p:sp>
      <p:sp>
        <p:nvSpPr>
          <p:cNvPr id="17" name="Rounded Rectangle 16"/>
          <p:cNvSpPr/>
          <p:nvPr/>
        </p:nvSpPr>
        <p:spPr>
          <a:xfrm>
            <a:off x="1152071" y="3059510"/>
            <a:ext cx="2514600" cy="2884090"/>
          </a:xfrm>
          <a:prstGeom prst="roundRect">
            <a:avLst>
              <a:gd name="adj" fmla="val 8608"/>
            </a:avLst>
          </a:prstGeom>
          <a:solidFill>
            <a:srgbClr val="92D050"/>
          </a:solidFill>
          <a:ln>
            <a:noFill/>
          </a:ln>
          <a:scene3d>
            <a:camera prst="perspectiveContrastingLeftFacing"/>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b="1" dirty="0" smtClean="0">
                <a:solidFill>
                  <a:prstClr val="white"/>
                </a:solidFill>
                <a:latin typeface="Arial Black" pitchFamily="34" charset="0"/>
              </a:rPr>
              <a:t>Device </a:t>
            </a:r>
            <a:r>
              <a:rPr lang="en-US" sz="2800" b="1" dirty="0" smtClean="0">
                <a:solidFill>
                  <a:prstClr val="white"/>
                </a:solidFill>
                <a:latin typeface="Arial Black" pitchFamily="34" charset="0"/>
              </a:rPr>
              <a:t>Security</a:t>
            </a:r>
            <a:endParaRPr lang="en-US" sz="2000" b="1" dirty="0">
              <a:solidFill>
                <a:prstClr val="white"/>
              </a:solidFill>
              <a:latin typeface="Arial Black" pitchFamily="34" charset="0"/>
            </a:endParaRPr>
          </a:p>
        </p:txBody>
      </p:sp>
    </p:spTree>
    <p:extLst>
      <p:ext uri="{BB962C8B-B14F-4D97-AF65-F5344CB8AC3E}">
        <p14:creationId xmlns:p14="http://schemas.microsoft.com/office/powerpoint/2010/main" val="968115615"/>
      </p:ext>
    </p:extLst>
  </p:cSld>
  <p:clrMapOvr>
    <a:masterClrMapping/>
  </p:clrMapOvr>
  <p:transition spd="slow">
    <p:fade thruBlk="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 y="152400"/>
            <a:ext cx="2057400" cy="838200"/>
          </a:xfrm>
          <a:prstGeom prst="rect">
            <a:avLst/>
          </a:prstGeom>
          <a:solidFill>
            <a:srgbClr val="00B0F0"/>
          </a:solidFill>
          <a:ln w="127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4" name="TextBox 3"/>
          <p:cNvSpPr txBox="1"/>
          <p:nvPr/>
        </p:nvSpPr>
        <p:spPr>
          <a:xfrm>
            <a:off x="304800" y="528935"/>
            <a:ext cx="1828800" cy="461665"/>
          </a:xfrm>
          <a:prstGeom prst="rect">
            <a:avLst/>
          </a:prstGeom>
          <a:noFill/>
        </p:spPr>
        <p:txBody>
          <a:bodyPr wrap="square" rtlCol="0">
            <a:spAutoFit/>
          </a:bodyPr>
          <a:lstStyle/>
          <a:p>
            <a:pPr algn="r" fontAlgn="auto">
              <a:spcBef>
                <a:spcPts val="0"/>
              </a:spcBef>
              <a:spcAft>
                <a:spcPts val="0"/>
              </a:spcAft>
            </a:pPr>
            <a:r>
              <a:rPr lang="en-US" sz="2400" dirty="0" smtClean="0">
                <a:solidFill>
                  <a:prstClr val="white"/>
                </a:solidFill>
                <a:latin typeface="Franklin Gothic Heavy" pitchFamily="34" charset="0"/>
                <a:ea typeface="+mn-ea"/>
                <a:cs typeface="+mn-cs"/>
              </a:rPr>
              <a:t>Overview</a:t>
            </a:r>
            <a:endParaRPr lang="en-US" sz="2400" dirty="0">
              <a:solidFill>
                <a:prstClr val="white"/>
              </a:solidFill>
              <a:latin typeface="Franklin Gothic Heavy" pitchFamily="34" charset="0"/>
              <a:ea typeface="+mn-ea"/>
              <a:cs typeface="+mn-cs"/>
            </a:endParaRPr>
          </a:p>
        </p:txBody>
      </p:sp>
      <p:sp>
        <p:nvSpPr>
          <p:cNvPr id="3" name="TextBox 2"/>
          <p:cNvSpPr txBox="1"/>
          <p:nvPr/>
        </p:nvSpPr>
        <p:spPr>
          <a:xfrm>
            <a:off x="2590800" y="228600"/>
            <a:ext cx="5562600" cy="707886"/>
          </a:xfrm>
          <a:prstGeom prst="rect">
            <a:avLst/>
          </a:prstGeom>
          <a:noFill/>
        </p:spPr>
        <p:txBody>
          <a:bodyPr wrap="square" rtlCol="0">
            <a:spAutoFit/>
          </a:bodyPr>
          <a:lstStyle/>
          <a:p>
            <a:pPr fontAlgn="auto">
              <a:spcBef>
                <a:spcPts val="0"/>
              </a:spcBef>
              <a:spcAft>
                <a:spcPts val="0"/>
              </a:spcAft>
            </a:pPr>
            <a:r>
              <a:rPr lang="en-US" sz="4000" dirty="0" smtClean="0">
                <a:solidFill>
                  <a:srgbClr val="FF0000"/>
                </a:solidFill>
                <a:latin typeface="Franklin Gothic Heavy" pitchFamily="34" charset="0"/>
                <a:ea typeface="+mn-ea"/>
                <a:cs typeface="+mn-cs"/>
              </a:rPr>
              <a:t>Innovative Features</a:t>
            </a:r>
            <a:endParaRPr lang="en-US" sz="4000" dirty="0">
              <a:solidFill>
                <a:srgbClr val="FF0000"/>
              </a:solidFill>
              <a:latin typeface="Franklin Gothic Heavy" pitchFamily="34" charset="0"/>
              <a:ea typeface="+mn-ea"/>
              <a:cs typeface="+mn-cs"/>
            </a:endParaRPr>
          </a:p>
        </p:txBody>
      </p:sp>
      <p:sp>
        <p:nvSpPr>
          <p:cNvPr id="7" name="TextBox 6"/>
          <p:cNvSpPr txBox="1"/>
          <p:nvPr/>
        </p:nvSpPr>
        <p:spPr>
          <a:xfrm>
            <a:off x="304800" y="1310294"/>
            <a:ext cx="7848600" cy="523220"/>
          </a:xfrm>
          <a:prstGeom prst="rect">
            <a:avLst/>
          </a:prstGeom>
          <a:noFill/>
        </p:spPr>
        <p:txBody>
          <a:bodyPr wrap="square" rtlCol="0">
            <a:spAutoFit/>
          </a:bodyPr>
          <a:lstStyle/>
          <a:p>
            <a:pPr fontAlgn="auto">
              <a:spcBef>
                <a:spcPts val="0"/>
              </a:spcBef>
              <a:spcAft>
                <a:spcPts val="0"/>
              </a:spcAft>
            </a:pPr>
            <a:r>
              <a:rPr lang="en-US" sz="2800" dirty="0" smtClean="0">
                <a:solidFill>
                  <a:srgbClr val="4F81BD"/>
                </a:solidFill>
                <a:latin typeface="Franklin Gothic Heavy" pitchFamily="34" charset="0"/>
                <a:ea typeface="+mn-ea"/>
                <a:cs typeface="+mn-cs"/>
              </a:rPr>
              <a:t>Hardware Control on Android</a:t>
            </a:r>
            <a:endParaRPr lang="en-US" sz="2000" dirty="0">
              <a:solidFill>
                <a:srgbClr val="4F81BD"/>
              </a:solidFill>
              <a:latin typeface="Franklin Gothic Heavy" pitchFamily="34" charset="0"/>
              <a:ea typeface="+mn-ea"/>
              <a:cs typeface="+mn-cs"/>
            </a:endParaRPr>
          </a:p>
        </p:txBody>
      </p:sp>
      <p:sp>
        <p:nvSpPr>
          <p:cNvPr id="10" name="TextBox 9"/>
          <p:cNvSpPr txBox="1"/>
          <p:nvPr/>
        </p:nvSpPr>
        <p:spPr>
          <a:xfrm>
            <a:off x="304800" y="2209800"/>
            <a:ext cx="7848600" cy="523220"/>
          </a:xfrm>
          <a:prstGeom prst="rect">
            <a:avLst/>
          </a:prstGeom>
          <a:noFill/>
        </p:spPr>
        <p:txBody>
          <a:bodyPr wrap="square" rtlCol="0">
            <a:spAutoFit/>
          </a:bodyPr>
          <a:lstStyle/>
          <a:p>
            <a:pPr fontAlgn="auto">
              <a:spcBef>
                <a:spcPts val="0"/>
              </a:spcBef>
              <a:spcAft>
                <a:spcPts val="0"/>
              </a:spcAft>
            </a:pPr>
            <a:r>
              <a:rPr lang="en-US" sz="2800" dirty="0" smtClean="0">
                <a:solidFill>
                  <a:srgbClr val="4F81BD"/>
                </a:solidFill>
                <a:latin typeface="Franklin Gothic Heavy" pitchFamily="34" charset="0"/>
                <a:ea typeface="+mn-ea"/>
                <a:cs typeface="+mn-cs"/>
              </a:rPr>
              <a:t>Application control on Android</a:t>
            </a:r>
            <a:endParaRPr lang="en-US" sz="2000" dirty="0">
              <a:solidFill>
                <a:srgbClr val="4F81BD"/>
              </a:solidFill>
              <a:latin typeface="Franklin Gothic Heavy" pitchFamily="34" charset="0"/>
              <a:ea typeface="+mn-ea"/>
              <a:cs typeface="+mn-cs"/>
            </a:endParaRPr>
          </a:p>
        </p:txBody>
      </p:sp>
      <p:sp>
        <p:nvSpPr>
          <p:cNvPr id="11" name="TextBox 10"/>
          <p:cNvSpPr txBox="1"/>
          <p:nvPr/>
        </p:nvSpPr>
        <p:spPr>
          <a:xfrm>
            <a:off x="304800" y="3587353"/>
            <a:ext cx="7848600" cy="523220"/>
          </a:xfrm>
          <a:prstGeom prst="rect">
            <a:avLst/>
          </a:prstGeom>
          <a:noFill/>
        </p:spPr>
        <p:txBody>
          <a:bodyPr wrap="square" rtlCol="0">
            <a:spAutoFit/>
          </a:bodyPr>
          <a:lstStyle/>
          <a:p>
            <a:pPr fontAlgn="auto">
              <a:spcBef>
                <a:spcPts val="0"/>
              </a:spcBef>
              <a:spcAft>
                <a:spcPts val="0"/>
              </a:spcAft>
            </a:pPr>
            <a:r>
              <a:rPr lang="en-US" sz="2800" dirty="0" smtClean="0">
                <a:solidFill>
                  <a:srgbClr val="4F81BD"/>
                </a:solidFill>
                <a:latin typeface="Franklin Gothic Heavy" pitchFamily="34" charset="0"/>
                <a:ea typeface="+mn-ea"/>
                <a:cs typeface="+mn-cs"/>
              </a:rPr>
              <a:t>Encryption for Android</a:t>
            </a:r>
            <a:endParaRPr lang="en-US" sz="2000" dirty="0">
              <a:solidFill>
                <a:srgbClr val="4F81BD"/>
              </a:solidFill>
              <a:latin typeface="Franklin Gothic Heavy" pitchFamily="34" charset="0"/>
              <a:ea typeface="+mn-ea"/>
              <a:cs typeface="+mn-cs"/>
            </a:endParaRPr>
          </a:p>
        </p:txBody>
      </p:sp>
      <p:sp>
        <p:nvSpPr>
          <p:cNvPr id="12" name="TextBox 11"/>
          <p:cNvSpPr txBox="1"/>
          <p:nvPr/>
        </p:nvSpPr>
        <p:spPr>
          <a:xfrm>
            <a:off x="304800" y="1833514"/>
            <a:ext cx="8382000" cy="400110"/>
          </a:xfrm>
          <a:prstGeom prst="rect">
            <a:avLst/>
          </a:prstGeom>
          <a:noFill/>
        </p:spPr>
        <p:txBody>
          <a:bodyPr wrap="square" rtlCol="0">
            <a:spAutoFit/>
          </a:bodyPr>
          <a:lstStyle/>
          <a:p>
            <a:pPr marL="342900" indent="-342900" fontAlgn="auto">
              <a:spcBef>
                <a:spcPts val="0"/>
              </a:spcBef>
              <a:spcAft>
                <a:spcPts val="0"/>
              </a:spcAft>
              <a:buFont typeface="Arial" pitchFamily="34" charset="0"/>
              <a:buChar char="•"/>
            </a:pPr>
            <a:r>
              <a:rPr lang="en-US" sz="2000" dirty="0" smtClean="0">
                <a:solidFill>
                  <a:prstClr val="black"/>
                </a:solidFill>
                <a:latin typeface="Franklin Gothic Book" pitchFamily="34" charset="0"/>
                <a:ea typeface="+mn-ea"/>
                <a:cs typeface="+mn-cs"/>
              </a:rPr>
              <a:t>Set policies to enable and disable Bluetooth, Camera, SD Card. </a:t>
            </a:r>
            <a:endParaRPr lang="en-US" sz="2000" dirty="0">
              <a:solidFill>
                <a:prstClr val="black"/>
              </a:solidFill>
              <a:latin typeface="Franklin Gothic Book" pitchFamily="34" charset="0"/>
              <a:ea typeface="+mn-ea"/>
              <a:cs typeface="+mn-cs"/>
            </a:endParaRPr>
          </a:p>
        </p:txBody>
      </p:sp>
      <p:sp>
        <p:nvSpPr>
          <p:cNvPr id="13" name="TextBox 12"/>
          <p:cNvSpPr txBox="1"/>
          <p:nvPr/>
        </p:nvSpPr>
        <p:spPr>
          <a:xfrm>
            <a:off x="304800" y="2601218"/>
            <a:ext cx="8382000" cy="1015663"/>
          </a:xfrm>
          <a:prstGeom prst="rect">
            <a:avLst/>
          </a:prstGeom>
          <a:noFill/>
        </p:spPr>
        <p:txBody>
          <a:bodyPr wrap="square" rtlCol="0">
            <a:spAutoFit/>
          </a:bodyPr>
          <a:lstStyle/>
          <a:p>
            <a:pPr marL="342900" indent="-342900" fontAlgn="auto">
              <a:spcBef>
                <a:spcPts val="0"/>
              </a:spcBef>
              <a:spcAft>
                <a:spcPts val="0"/>
              </a:spcAft>
              <a:buFont typeface="Arial" pitchFamily="34" charset="0"/>
              <a:buChar char="•"/>
            </a:pPr>
            <a:r>
              <a:rPr lang="en-US" sz="2000" dirty="0" smtClean="0">
                <a:solidFill>
                  <a:prstClr val="black"/>
                </a:solidFill>
                <a:latin typeface="Franklin Gothic Book" pitchFamily="34" charset="0"/>
                <a:ea typeface="+mn-ea"/>
                <a:cs typeface="+mn-cs"/>
              </a:rPr>
              <a:t>Whitelist and Blacklist Applications that can run on the device</a:t>
            </a:r>
          </a:p>
          <a:p>
            <a:pPr marL="342900" indent="-342900" fontAlgn="auto">
              <a:spcBef>
                <a:spcPts val="0"/>
              </a:spcBef>
              <a:spcAft>
                <a:spcPts val="0"/>
              </a:spcAft>
              <a:buFont typeface="Arial" pitchFamily="34" charset="0"/>
              <a:buChar char="•"/>
            </a:pPr>
            <a:r>
              <a:rPr lang="en-US" sz="2000" dirty="0" smtClean="0">
                <a:solidFill>
                  <a:prstClr val="black"/>
                </a:solidFill>
                <a:latin typeface="Franklin Gothic Book" pitchFamily="34" charset="0"/>
                <a:ea typeface="+mn-ea"/>
                <a:cs typeface="+mn-cs"/>
              </a:rPr>
              <a:t>Push and remove applications from devices</a:t>
            </a:r>
          </a:p>
          <a:p>
            <a:pPr marL="342900" indent="-342900" fontAlgn="auto">
              <a:spcBef>
                <a:spcPts val="0"/>
              </a:spcBef>
              <a:spcAft>
                <a:spcPts val="0"/>
              </a:spcAft>
              <a:buFont typeface="Arial" pitchFamily="34" charset="0"/>
              <a:buChar char="•"/>
            </a:pPr>
            <a:r>
              <a:rPr lang="en-US" sz="2000" dirty="0" smtClean="0">
                <a:solidFill>
                  <a:prstClr val="black"/>
                </a:solidFill>
                <a:latin typeface="Franklin Gothic Book" pitchFamily="34" charset="0"/>
                <a:ea typeface="+mn-ea"/>
                <a:cs typeface="+mn-cs"/>
              </a:rPr>
              <a:t>Granular permissions on what resources application have access to</a:t>
            </a:r>
            <a:endParaRPr lang="en-US" sz="2000" dirty="0">
              <a:solidFill>
                <a:prstClr val="black"/>
              </a:solidFill>
              <a:latin typeface="Franklin Gothic Book" pitchFamily="34" charset="0"/>
              <a:ea typeface="+mn-ea"/>
              <a:cs typeface="+mn-cs"/>
            </a:endParaRPr>
          </a:p>
        </p:txBody>
      </p:sp>
      <p:sp>
        <p:nvSpPr>
          <p:cNvPr id="14" name="TextBox 13"/>
          <p:cNvSpPr txBox="1"/>
          <p:nvPr/>
        </p:nvSpPr>
        <p:spPr>
          <a:xfrm>
            <a:off x="304800" y="4019490"/>
            <a:ext cx="8382000" cy="400110"/>
          </a:xfrm>
          <a:prstGeom prst="rect">
            <a:avLst/>
          </a:prstGeom>
          <a:noFill/>
        </p:spPr>
        <p:txBody>
          <a:bodyPr wrap="square" rtlCol="0">
            <a:spAutoFit/>
          </a:bodyPr>
          <a:lstStyle/>
          <a:p>
            <a:pPr marL="342900" indent="-342900" fontAlgn="auto">
              <a:spcBef>
                <a:spcPts val="0"/>
              </a:spcBef>
              <a:spcAft>
                <a:spcPts val="0"/>
              </a:spcAft>
              <a:buFont typeface="Arial" pitchFamily="34" charset="0"/>
              <a:buChar char="•"/>
            </a:pPr>
            <a:r>
              <a:rPr lang="en-US" sz="2000" dirty="0" smtClean="0">
                <a:solidFill>
                  <a:prstClr val="black"/>
                </a:solidFill>
                <a:latin typeface="Franklin Gothic Book" pitchFamily="34" charset="0"/>
                <a:ea typeface="+mn-ea"/>
                <a:cs typeface="+mn-cs"/>
              </a:rPr>
              <a:t>On-device and SD card encryption for Android.</a:t>
            </a:r>
            <a:endParaRPr lang="en-US" sz="2000" dirty="0">
              <a:solidFill>
                <a:prstClr val="black"/>
              </a:solidFill>
              <a:latin typeface="Franklin Gothic Book" pitchFamily="34" charset="0"/>
              <a:ea typeface="+mn-ea"/>
              <a:cs typeface="+mn-cs"/>
            </a:endParaRPr>
          </a:p>
        </p:txBody>
      </p:sp>
      <p:sp>
        <p:nvSpPr>
          <p:cNvPr id="15" name="TextBox 14"/>
          <p:cNvSpPr txBox="1"/>
          <p:nvPr/>
        </p:nvSpPr>
        <p:spPr>
          <a:xfrm>
            <a:off x="304800" y="4425553"/>
            <a:ext cx="7848600" cy="523220"/>
          </a:xfrm>
          <a:prstGeom prst="rect">
            <a:avLst/>
          </a:prstGeom>
          <a:noFill/>
        </p:spPr>
        <p:txBody>
          <a:bodyPr wrap="square" rtlCol="0">
            <a:spAutoFit/>
          </a:bodyPr>
          <a:lstStyle/>
          <a:p>
            <a:pPr fontAlgn="auto">
              <a:spcBef>
                <a:spcPts val="0"/>
              </a:spcBef>
              <a:spcAft>
                <a:spcPts val="0"/>
              </a:spcAft>
            </a:pPr>
            <a:r>
              <a:rPr lang="en-US" sz="2800" dirty="0" smtClean="0">
                <a:solidFill>
                  <a:srgbClr val="4F81BD"/>
                </a:solidFill>
                <a:latin typeface="Franklin Gothic Heavy" pitchFamily="34" charset="0"/>
                <a:ea typeface="+mn-ea"/>
                <a:cs typeface="+mn-cs"/>
              </a:rPr>
              <a:t>Secure Remote Access Platform</a:t>
            </a:r>
            <a:endParaRPr lang="en-US" sz="2000" dirty="0">
              <a:solidFill>
                <a:srgbClr val="4F81BD"/>
              </a:solidFill>
              <a:latin typeface="Franklin Gothic Heavy" pitchFamily="34" charset="0"/>
              <a:ea typeface="+mn-ea"/>
              <a:cs typeface="+mn-cs"/>
            </a:endParaRPr>
          </a:p>
        </p:txBody>
      </p:sp>
      <p:sp>
        <p:nvSpPr>
          <p:cNvPr id="16" name="TextBox 15"/>
          <p:cNvSpPr txBox="1"/>
          <p:nvPr/>
        </p:nvSpPr>
        <p:spPr>
          <a:xfrm>
            <a:off x="304800" y="4857690"/>
            <a:ext cx="8382000" cy="400110"/>
          </a:xfrm>
          <a:prstGeom prst="rect">
            <a:avLst/>
          </a:prstGeom>
          <a:noFill/>
        </p:spPr>
        <p:txBody>
          <a:bodyPr wrap="square" rtlCol="0">
            <a:spAutoFit/>
          </a:bodyPr>
          <a:lstStyle/>
          <a:p>
            <a:pPr marL="342900" indent="-342900" fontAlgn="auto">
              <a:spcBef>
                <a:spcPts val="0"/>
              </a:spcBef>
              <a:spcAft>
                <a:spcPts val="0"/>
              </a:spcAft>
              <a:buFont typeface="Arial" pitchFamily="34" charset="0"/>
              <a:buChar char="•"/>
            </a:pPr>
            <a:r>
              <a:rPr lang="en-US" sz="2000" dirty="0" smtClean="0">
                <a:solidFill>
                  <a:prstClr val="black"/>
                </a:solidFill>
                <a:latin typeface="Franklin Gothic Book" pitchFamily="34" charset="0"/>
                <a:ea typeface="+mn-ea"/>
                <a:cs typeface="+mn-cs"/>
              </a:rPr>
              <a:t>Offer applications secure encrypted transport to enterprise back-ends</a:t>
            </a:r>
            <a:endParaRPr lang="en-US" sz="2000" dirty="0">
              <a:solidFill>
                <a:prstClr val="black"/>
              </a:solidFill>
              <a:latin typeface="Franklin Gothic Book" pitchFamily="34" charset="0"/>
              <a:ea typeface="+mn-ea"/>
              <a:cs typeface="+mn-cs"/>
            </a:endParaRPr>
          </a:p>
        </p:txBody>
      </p:sp>
      <p:sp>
        <p:nvSpPr>
          <p:cNvPr id="17" name="TextBox 16"/>
          <p:cNvSpPr txBox="1"/>
          <p:nvPr/>
        </p:nvSpPr>
        <p:spPr>
          <a:xfrm>
            <a:off x="304800" y="5335488"/>
            <a:ext cx="7848600" cy="523220"/>
          </a:xfrm>
          <a:prstGeom prst="rect">
            <a:avLst/>
          </a:prstGeom>
          <a:noFill/>
        </p:spPr>
        <p:txBody>
          <a:bodyPr wrap="square" rtlCol="0">
            <a:spAutoFit/>
          </a:bodyPr>
          <a:lstStyle/>
          <a:p>
            <a:pPr fontAlgn="auto">
              <a:spcBef>
                <a:spcPts val="0"/>
              </a:spcBef>
              <a:spcAft>
                <a:spcPts val="0"/>
              </a:spcAft>
            </a:pPr>
            <a:r>
              <a:rPr lang="en-US" sz="2800" dirty="0" smtClean="0">
                <a:solidFill>
                  <a:srgbClr val="4F81BD"/>
                </a:solidFill>
                <a:latin typeface="Franklin Gothic Heavy" pitchFamily="34" charset="0"/>
                <a:ea typeface="+mn-ea"/>
                <a:cs typeface="+mn-cs"/>
              </a:rPr>
              <a:t>Track Devices</a:t>
            </a:r>
            <a:endParaRPr lang="en-US" sz="2000" dirty="0">
              <a:solidFill>
                <a:srgbClr val="4F81BD"/>
              </a:solidFill>
              <a:latin typeface="Franklin Gothic Heavy" pitchFamily="34" charset="0"/>
              <a:ea typeface="+mn-ea"/>
              <a:cs typeface="+mn-cs"/>
            </a:endParaRPr>
          </a:p>
        </p:txBody>
      </p:sp>
      <p:sp>
        <p:nvSpPr>
          <p:cNvPr id="18" name="TextBox 17"/>
          <p:cNvSpPr txBox="1"/>
          <p:nvPr/>
        </p:nvSpPr>
        <p:spPr>
          <a:xfrm>
            <a:off x="304800" y="5772090"/>
            <a:ext cx="8382000" cy="400110"/>
          </a:xfrm>
          <a:prstGeom prst="rect">
            <a:avLst/>
          </a:prstGeom>
          <a:noFill/>
        </p:spPr>
        <p:txBody>
          <a:bodyPr wrap="square" rtlCol="0">
            <a:spAutoFit/>
          </a:bodyPr>
          <a:lstStyle/>
          <a:p>
            <a:pPr marL="342900" indent="-342900" fontAlgn="auto">
              <a:spcBef>
                <a:spcPts val="0"/>
              </a:spcBef>
              <a:spcAft>
                <a:spcPts val="0"/>
              </a:spcAft>
              <a:buFont typeface="Arial" pitchFamily="34" charset="0"/>
              <a:buChar char="•"/>
            </a:pPr>
            <a:r>
              <a:rPr lang="en-US" sz="2000" dirty="0" smtClean="0">
                <a:solidFill>
                  <a:prstClr val="black"/>
                </a:solidFill>
                <a:latin typeface="Franklin Gothic Book" pitchFamily="34" charset="0"/>
                <a:ea typeface="+mn-ea"/>
                <a:cs typeface="+mn-cs"/>
              </a:rPr>
              <a:t>Enable and track devices using GPS through policies</a:t>
            </a:r>
            <a:endParaRPr lang="en-US" sz="2000" dirty="0">
              <a:solidFill>
                <a:prstClr val="black"/>
              </a:solidFill>
              <a:latin typeface="Franklin Gothic Book" pitchFamily="34" charset="0"/>
              <a:ea typeface="+mn-ea"/>
              <a:cs typeface="+mn-cs"/>
            </a:endParaRPr>
          </a:p>
        </p:txBody>
      </p:sp>
    </p:spTree>
    <p:extLst>
      <p:ext uri="{BB962C8B-B14F-4D97-AF65-F5344CB8AC3E}">
        <p14:creationId xmlns:p14="http://schemas.microsoft.com/office/powerpoint/2010/main" val="1173602356"/>
      </p:ext>
    </p:extLst>
  </p:cSld>
  <p:clrMapOvr>
    <a:masterClrMapping/>
  </p:clrMapOvr>
  <p:transition spd="slow">
    <p:fade thruBlk="1"/>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590800" y="3972342"/>
            <a:ext cx="6096000" cy="2123658"/>
            <a:chOff x="2743200" y="3717428"/>
            <a:chExt cx="6096000" cy="2123658"/>
          </a:xfrm>
          <a:solidFill>
            <a:srgbClr val="00B0F0"/>
          </a:solidFill>
        </p:grpSpPr>
        <p:sp>
          <p:nvSpPr>
            <p:cNvPr id="9" name="Rectangle 8"/>
            <p:cNvSpPr/>
            <p:nvPr/>
          </p:nvSpPr>
          <p:spPr>
            <a:xfrm>
              <a:off x="2971800" y="3733800"/>
              <a:ext cx="5867400" cy="20310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0" name="TextBox 9"/>
            <p:cNvSpPr txBox="1"/>
            <p:nvPr/>
          </p:nvSpPr>
          <p:spPr>
            <a:xfrm>
              <a:off x="2743200" y="3717428"/>
              <a:ext cx="5867400" cy="2123658"/>
            </a:xfrm>
            <a:prstGeom prst="rect">
              <a:avLst/>
            </a:prstGeom>
            <a:grpFill/>
          </p:spPr>
          <p:txBody>
            <a:bodyPr wrap="square" rtlCol="0">
              <a:spAutoFit/>
            </a:bodyPr>
            <a:lstStyle/>
            <a:p>
              <a:pPr algn="r" fontAlgn="auto">
                <a:spcBef>
                  <a:spcPts val="0"/>
                </a:spcBef>
                <a:spcAft>
                  <a:spcPts val="0"/>
                </a:spcAft>
              </a:pPr>
              <a:r>
                <a:rPr lang="en-US" sz="6600" dirty="0" smtClean="0">
                  <a:solidFill>
                    <a:prstClr val="white"/>
                  </a:solidFill>
                  <a:latin typeface="Franklin Gothic Heavy" pitchFamily="34" charset="0"/>
                  <a:ea typeface="+mn-ea"/>
                  <a:cs typeface="+mn-cs"/>
                </a:rPr>
                <a:t>Use</a:t>
              </a:r>
            </a:p>
            <a:p>
              <a:pPr algn="r" fontAlgn="auto">
                <a:spcBef>
                  <a:spcPts val="0"/>
                </a:spcBef>
                <a:spcAft>
                  <a:spcPts val="0"/>
                </a:spcAft>
              </a:pPr>
              <a:r>
                <a:rPr lang="en-US" sz="6600" dirty="0" smtClean="0">
                  <a:solidFill>
                    <a:prstClr val="white"/>
                  </a:solidFill>
                  <a:latin typeface="Franklin Gothic Heavy" pitchFamily="34" charset="0"/>
                  <a:ea typeface="+mn-ea"/>
                  <a:cs typeface="+mn-cs"/>
                </a:rPr>
                <a:t>Cases</a:t>
              </a:r>
              <a:endParaRPr lang="en-US" sz="6600" dirty="0">
                <a:solidFill>
                  <a:prstClr val="white"/>
                </a:solidFill>
                <a:latin typeface="Franklin Gothic Heavy" pitchFamily="34" charset="0"/>
                <a:ea typeface="+mn-ea"/>
                <a:cs typeface="+mn-cs"/>
              </a:endParaRPr>
            </a:p>
          </p:txBody>
        </p:sp>
      </p:grpSp>
    </p:spTree>
    <p:extLst>
      <p:ext uri="{BB962C8B-B14F-4D97-AF65-F5344CB8AC3E}">
        <p14:creationId xmlns:p14="http://schemas.microsoft.com/office/powerpoint/2010/main" val="2095061020"/>
      </p:ext>
    </p:extLst>
  </p:cSld>
  <p:clrMapOvr>
    <a:masterClrMapping/>
  </p:clrMapOvr>
  <p:transition spd="slow">
    <p:fade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Oval 34"/>
          <p:cNvSpPr/>
          <p:nvPr/>
        </p:nvSpPr>
        <p:spPr>
          <a:xfrm>
            <a:off x="6773338" y="4868338"/>
            <a:ext cx="999062" cy="999062"/>
          </a:xfrm>
          <a:prstGeom prst="ellipse">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2" name="Oval 21"/>
          <p:cNvSpPr/>
          <p:nvPr/>
        </p:nvSpPr>
        <p:spPr>
          <a:xfrm>
            <a:off x="7620000" y="3559314"/>
            <a:ext cx="838200" cy="8382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 name="Rounded Rectangle 1"/>
          <p:cNvSpPr/>
          <p:nvPr/>
        </p:nvSpPr>
        <p:spPr>
          <a:xfrm>
            <a:off x="838200" y="1752600"/>
            <a:ext cx="7848600" cy="1371600"/>
          </a:xfrm>
          <a:prstGeom prst="roundRect">
            <a:avLst>
              <a:gd name="adj" fmla="val 1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6" name="Rectangle 5"/>
          <p:cNvSpPr/>
          <p:nvPr/>
        </p:nvSpPr>
        <p:spPr>
          <a:xfrm>
            <a:off x="152400" y="152400"/>
            <a:ext cx="2057400" cy="838200"/>
          </a:xfrm>
          <a:prstGeom prst="rect">
            <a:avLst/>
          </a:prstGeom>
          <a:solidFill>
            <a:srgbClr val="00B0F0"/>
          </a:solidFill>
          <a:ln w="127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4" name="TextBox 3"/>
          <p:cNvSpPr txBox="1"/>
          <p:nvPr/>
        </p:nvSpPr>
        <p:spPr>
          <a:xfrm>
            <a:off x="685800" y="206514"/>
            <a:ext cx="1371600" cy="707886"/>
          </a:xfrm>
          <a:prstGeom prst="rect">
            <a:avLst/>
          </a:prstGeom>
          <a:noFill/>
        </p:spPr>
        <p:txBody>
          <a:bodyPr wrap="square" rtlCol="0">
            <a:spAutoFit/>
          </a:bodyPr>
          <a:lstStyle/>
          <a:p>
            <a:pPr algn="r" fontAlgn="auto">
              <a:spcBef>
                <a:spcPts val="0"/>
              </a:spcBef>
              <a:spcAft>
                <a:spcPts val="0"/>
              </a:spcAft>
            </a:pPr>
            <a:r>
              <a:rPr lang="en-US" sz="2000" dirty="0" smtClean="0">
                <a:solidFill>
                  <a:prstClr val="white"/>
                </a:solidFill>
                <a:latin typeface="Franklin Gothic Heavy" pitchFamily="34" charset="0"/>
                <a:ea typeface="+mn-ea"/>
                <a:cs typeface="+mn-cs"/>
              </a:rPr>
              <a:t>Use</a:t>
            </a:r>
          </a:p>
          <a:p>
            <a:pPr algn="r" fontAlgn="auto">
              <a:spcBef>
                <a:spcPts val="0"/>
              </a:spcBef>
              <a:spcAft>
                <a:spcPts val="0"/>
              </a:spcAft>
            </a:pPr>
            <a:r>
              <a:rPr lang="en-US" sz="2000" dirty="0" smtClean="0">
                <a:solidFill>
                  <a:prstClr val="white"/>
                </a:solidFill>
                <a:latin typeface="Franklin Gothic Heavy" pitchFamily="34" charset="0"/>
                <a:ea typeface="+mn-ea"/>
                <a:cs typeface="+mn-cs"/>
              </a:rPr>
              <a:t>Cases</a:t>
            </a:r>
            <a:endParaRPr lang="en-US" sz="2000" dirty="0">
              <a:solidFill>
                <a:prstClr val="white"/>
              </a:solidFill>
              <a:latin typeface="Franklin Gothic Heavy" pitchFamily="34" charset="0"/>
              <a:ea typeface="+mn-ea"/>
              <a:cs typeface="+mn-cs"/>
            </a:endParaRPr>
          </a:p>
        </p:txBody>
      </p:sp>
      <p:sp>
        <p:nvSpPr>
          <p:cNvPr id="3" name="TextBox 2"/>
          <p:cNvSpPr txBox="1"/>
          <p:nvPr/>
        </p:nvSpPr>
        <p:spPr>
          <a:xfrm>
            <a:off x="2362200" y="253425"/>
            <a:ext cx="6553200" cy="646331"/>
          </a:xfrm>
          <a:prstGeom prst="rect">
            <a:avLst/>
          </a:prstGeom>
          <a:noFill/>
        </p:spPr>
        <p:txBody>
          <a:bodyPr wrap="square" rtlCol="0">
            <a:spAutoFit/>
          </a:bodyPr>
          <a:lstStyle/>
          <a:p>
            <a:pPr fontAlgn="auto">
              <a:spcBef>
                <a:spcPts val="0"/>
              </a:spcBef>
              <a:spcAft>
                <a:spcPts val="0"/>
              </a:spcAft>
            </a:pPr>
            <a:r>
              <a:rPr lang="en-US" sz="3600" dirty="0" smtClean="0">
                <a:solidFill>
                  <a:srgbClr val="FF0000"/>
                </a:solidFill>
                <a:latin typeface="Franklin Gothic Heavy" pitchFamily="34" charset="0"/>
                <a:ea typeface="+mn-ea"/>
                <a:cs typeface="+mn-cs"/>
              </a:rPr>
              <a:t>Loss Remediation</a:t>
            </a:r>
            <a:endParaRPr lang="en-US" sz="3600" dirty="0">
              <a:solidFill>
                <a:srgbClr val="FF0000"/>
              </a:solidFill>
              <a:latin typeface="Franklin Gothic Heavy" pitchFamily="34" charset="0"/>
              <a:ea typeface="+mn-ea"/>
              <a:cs typeface="+mn-cs"/>
            </a:endParaRPr>
          </a:p>
        </p:txBody>
      </p:sp>
      <p:pic>
        <p:nvPicPr>
          <p:cNvPr id="7" name="Picture 3" descr="C:\Users\will_ro\Desktop\N1 png.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03202" y="1920359"/>
            <a:ext cx="672335" cy="103608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74622" y="1143000"/>
            <a:ext cx="8740777" cy="461665"/>
          </a:xfrm>
          <a:prstGeom prst="rect">
            <a:avLst/>
          </a:prstGeom>
          <a:noFill/>
        </p:spPr>
        <p:txBody>
          <a:bodyPr wrap="square" rtlCol="0">
            <a:spAutoFit/>
          </a:bodyPr>
          <a:lstStyle/>
          <a:p>
            <a:pPr algn="ctr" fontAlgn="auto">
              <a:spcBef>
                <a:spcPts val="0"/>
              </a:spcBef>
              <a:spcAft>
                <a:spcPts val="0"/>
              </a:spcAft>
            </a:pPr>
            <a:r>
              <a:rPr lang="en-US" sz="2400" dirty="0" smtClean="0">
                <a:solidFill>
                  <a:prstClr val="black"/>
                </a:solidFill>
                <a:latin typeface="Franklin Gothic Heavy" pitchFamily="34" charset="0"/>
                <a:ea typeface="+mn-ea"/>
                <a:cs typeface="+mn-cs"/>
              </a:rPr>
              <a:t>Minimize risk of data exposure on lost devices</a:t>
            </a:r>
            <a:endParaRPr lang="en-US" sz="2400" dirty="0">
              <a:solidFill>
                <a:prstClr val="black"/>
              </a:solidFill>
              <a:latin typeface="Franklin Gothic Heavy" pitchFamily="34" charset="0"/>
              <a:ea typeface="+mn-ea"/>
              <a:cs typeface="+mn-cs"/>
            </a:endParaRPr>
          </a:p>
        </p:txBody>
      </p:sp>
      <p:pic>
        <p:nvPicPr>
          <p:cNvPr id="4098"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984235" y="2065338"/>
            <a:ext cx="746124" cy="746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ounded Rectangle 9"/>
          <p:cNvSpPr/>
          <p:nvPr/>
        </p:nvSpPr>
        <p:spPr>
          <a:xfrm>
            <a:off x="838200" y="3200400"/>
            <a:ext cx="7848600" cy="1371600"/>
          </a:xfrm>
          <a:prstGeom prst="roundRect">
            <a:avLst>
              <a:gd name="adj" fmla="val 1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1" name="Rounded Rectangle 10"/>
          <p:cNvSpPr/>
          <p:nvPr/>
        </p:nvSpPr>
        <p:spPr>
          <a:xfrm>
            <a:off x="825500" y="4648200"/>
            <a:ext cx="7848600" cy="1371600"/>
          </a:xfrm>
          <a:prstGeom prst="roundRect">
            <a:avLst>
              <a:gd name="adj" fmla="val 1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9" name="Oval 8"/>
          <p:cNvSpPr/>
          <p:nvPr/>
        </p:nvSpPr>
        <p:spPr>
          <a:xfrm>
            <a:off x="571500" y="2209800"/>
            <a:ext cx="533400" cy="533400"/>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400" dirty="0" smtClean="0">
                <a:solidFill>
                  <a:prstClr val="white"/>
                </a:solidFill>
                <a:latin typeface="Franklin Gothic Heavy" pitchFamily="34" charset="0"/>
              </a:rPr>
              <a:t>1</a:t>
            </a:r>
            <a:endParaRPr lang="en-US" sz="1800" dirty="0">
              <a:solidFill>
                <a:prstClr val="white"/>
              </a:solidFill>
              <a:latin typeface="Franklin Gothic Heavy" pitchFamily="34" charset="0"/>
            </a:endParaRPr>
          </a:p>
        </p:txBody>
      </p:sp>
      <p:sp>
        <p:nvSpPr>
          <p:cNvPr id="13" name="TextBox 12"/>
          <p:cNvSpPr txBox="1"/>
          <p:nvPr/>
        </p:nvSpPr>
        <p:spPr>
          <a:xfrm>
            <a:off x="1190624" y="2238345"/>
            <a:ext cx="4829175" cy="400110"/>
          </a:xfrm>
          <a:prstGeom prst="rect">
            <a:avLst/>
          </a:prstGeom>
          <a:noFill/>
        </p:spPr>
        <p:txBody>
          <a:bodyPr wrap="square" rtlCol="0">
            <a:spAutoFit/>
          </a:bodyPr>
          <a:lstStyle/>
          <a:p>
            <a:pPr fontAlgn="auto">
              <a:spcBef>
                <a:spcPts val="0"/>
              </a:spcBef>
              <a:spcAft>
                <a:spcPts val="0"/>
              </a:spcAft>
            </a:pPr>
            <a:r>
              <a:rPr lang="en-US" sz="2000" dirty="0" smtClean="0">
                <a:solidFill>
                  <a:srgbClr val="1F497D"/>
                </a:solidFill>
                <a:latin typeface="Franklin Gothic Book" pitchFamily="34" charset="0"/>
                <a:ea typeface="+mn-ea"/>
                <a:cs typeface="+mn-cs"/>
              </a:rPr>
              <a:t>Device is lost or stolen and reported to IT</a:t>
            </a:r>
            <a:endParaRPr lang="en-US" sz="2000" dirty="0">
              <a:solidFill>
                <a:srgbClr val="1F497D"/>
              </a:solidFill>
              <a:latin typeface="Franklin Gothic Book" pitchFamily="34" charset="0"/>
              <a:ea typeface="+mn-ea"/>
              <a:cs typeface="+mn-cs"/>
            </a:endParaRPr>
          </a:p>
        </p:txBody>
      </p:sp>
      <p:sp>
        <p:nvSpPr>
          <p:cNvPr id="14" name="Oval 13"/>
          <p:cNvSpPr/>
          <p:nvPr/>
        </p:nvSpPr>
        <p:spPr>
          <a:xfrm>
            <a:off x="571500" y="3657600"/>
            <a:ext cx="533400" cy="533400"/>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400" dirty="0">
                <a:solidFill>
                  <a:prstClr val="white"/>
                </a:solidFill>
                <a:latin typeface="Franklin Gothic Heavy" pitchFamily="34" charset="0"/>
              </a:rPr>
              <a:t>2</a:t>
            </a:r>
            <a:endParaRPr lang="en-US" sz="1800" dirty="0">
              <a:solidFill>
                <a:prstClr val="white"/>
              </a:solidFill>
              <a:latin typeface="Franklin Gothic Heavy" pitchFamily="34" charset="0"/>
            </a:endParaRPr>
          </a:p>
        </p:txBody>
      </p:sp>
      <p:sp>
        <p:nvSpPr>
          <p:cNvPr id="15" name="TextBox 14"/>
          <p:cNvSpPr txBox="1"/>
          <p:nvPr/>
        </p:nvSpPr>
        <p:spPr>
          <a:xfrm>
            <a:off x="1190625" y="3559314"/>
            <a:ext cx="4829175" cy="707886"/>
          </a:xfrm>
          <a:prstGeom prst="rect">
            <a:avLst/>
          </a:prstGeom>
          <a:noFill/>
        </p:spPr>
        <p:txBody>
          <a:bodyPr wrap="square" rtlCol="0">
            <a:spAutoFit/>
          </a:bodyPr>
          <a:lstStyle/>
          <a:p>
            <a:pPr fontAlgn="auto">
              <a:spcBef>
                <a:spcPts val="0"/>
              </a:spcBef>
              <a:spcAft>
                <a:spcPts val="0"/>
              </a:spcAft>
            </a:pPr>
            <a:r>
              <a:rPr lang="en-US" sz="2000" dirty="0" smtClean="0">
                <a:solidFill>
                  <a:srgbClr val="1F497D"/>
                </a:solidFill>
                <a:latin typeface="Franklin Gothic Book" pitchFamily="34" charset="0"/>
                <a:ea typeface="+mn-ea"/>
                <a:cs typeface="+mn-cs"/>
              </a:rPr>
              <a:t>IT locates device using 3LM console and locks it</a:t>
            </a:r>
            <a:endParaRPr lang="en-US" sz="2000" dirty="0">
              <a:solidFill>
                <a:srgbClr val="1F497D"/>
              </a:solidFill>
              <a:latin typeface="Franklin Gothic Book" pitchFamily="34" charset="0"/>
              <a:ea typeface="+mn-ea"/>
              <a:cs typeface="+mn-cs"/>
            </a:endParaRPr>
          </a:p>
        </p:txBody>
      </p:sp>
      <p:pic>
        <p:nvPicPr>
          <p:cNvPr id="16" name="Picture 3" descr="C:\Users\will_ro\Desktop\N1 png.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830154" y="3635514"/>
            <a:ext cx="420306" cy="64770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http://ola2011.wikispaces.com/file/view/google_maps_icon.png/215670904/google_maps_icon.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867399" y="3503725"/>
            <a:ext cx="908138" cy="908138"/>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p:cNvGrpSpPr/>
          <p:nvPr/>
        </p:nvGrpSpPr>
        <p:grpSpPr>
          <a:xfrm>
            <a:off x="7440693" y="3452881"/>
            <a:ext cx="457200" cy="457200"/>
            <a:chOff x="7118135" y="3657739"/>
            <a:chExt cx="457200" cy="457200"/>
          </a:xfrm>
        </p:grpSpPr>
        <p:sp>
          <p:nvSpPr>
            <p:cNvPr id="23" name="Oval 22"/>
            <p:cNvSpPr/>
            <p:nvPr/>
          </p:nvSpPr>
          <p:spPr>
            <a:xfrm>
              <a:off x="7118135" y="3657739"/>
              <a:ext cx="457200" cy="457200"/>
            </a:xfrm>
            <a:prstGeom prst="ellipse">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pic>
          <p:nvPicPr>
            <p:cNvPr id="26"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252776" y="3735318"/>
              <a:ext cx="187917" cy="301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27" name="Straight Arrow Connector 26"/>
          <p:cNvCxnSpPr/>
          <p:nvPr/>
        </p:nvCxnSpPr>
        <p:spPr>
          <a:xfrm>
            <a:off x="6885840" y="3957794"/>
            <a:ext cx="554853" cy="0"/>
          </a:xfrm>
          <a:prstGeom prst="straightConnector1">
            <a:avLst/>
          </a:prstGeom>
          <a:ln>
            <a:solidFill>
              <a:srgbClr val="92D050"/>
            </a:solidFill>
            <a:tailEnd type="arrow"/>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533400" y="5051286"/>
            <a:ext cx="533400" cy="533400"/>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400" dirty="0" smtClean="0">
                <a:solidFill>
                  <a:prstClr val="white"/>
                </a:solidFill>
                <a:latin typeface="Franklin Gothic Heavy" pitchFamily="34" charset="0"/>
              </a:rPr>
              <a:t>3</a:t>
            </a:r>
            <a:endParaRPr lang="en-US" sz="1800" dirty="0">
              <a:solidFill>
                <a:prstClr val="white"/>
              </a:solidFill>
              <a:latin typeface="Franklin Gothic Heavy" pitchFamily="34" charset="0"/>
            </a:endParaRPr>
          </a:p>
        </p:txBody>
      </p:sp>
      <p:sp>
        <p:nvSpPr>
          <p:cNvPr id="33" name="TextBox 32"/>
          <p:cNvSpPr txBox="1"/>
          <p:nvPr/>
        </p:nvSpPr>
        <p:spPr>
          <a:xfrm>
            <a:off x="1152525" y="4953000"/>
            <a:ext cx="4829175" cy="707886"/>
          </a:xfrm>
          <a:prstGeom prst="rect">
            <a:avLst/>
          </a:prstGeom>
          <a:noFill/>
        </p:spPr>
        <p:txBody>
          <a:bodyPr wrap="square" rtlCol="0">
            <a:spAutoFit/>
          </a:bodyPr>
          <a:lstStyle/>
          <a:p>
            <a:pPr fontAlgn="auto">
              <a:spcBef>
                <a:spcPts val="0"/>
              </a:spcBef>
              <a:spcAft>
                <a:spcPts val="0"/>
              </a:spcAft>
            </a:pPr>
            <a:r>
              <a:rPr lang="en-US" sz="2000" dirty="0" smtClean="0">
                <a:solidFill>
                  <a:srgbClr val="1F497D"/>
                </a:solidFill>
                <a:latin typeface="Franklin Gothic Book" pitchFamily="34" charset="0"/>
                <a:ea typeface="+mn-ea"/>
                <a:cs typeface="+mn-cs"/>
              </a:rPr>
              <a:t>If device cannot be retrieved, ALL or PART of the data on the device can be wiped</a:t>
            </a:r>
            <a:endParaRPr lang="en-US" sz="2000" dirty="0">
              <a:solidFill>
                <a:srgbClr val="1F497D"/>
              </a:solidFill>
              <a:latin typeface="Franklin Gothic Book" pitchFamily="34" charset="0"/>
              <a:ea typeface="+mn-ea"/>
              <a:cs typeface="+mn-cs"/>
            </a:endParaRPr>
          </a:p>
        </p:txBody>
      </p:sp>
      <p:pic>
        <p:nvPicPr>
          <p:cNvPr id="34" name="Picture 3" descr="C:\Users\will_ro\Desktop\N1 png.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040644" y="5048250"/>
            <a:ext cx="420306" cy="647700"/>
          </a:xfrm>
          <a:prstGeom prst="rect">
            <a:avLst/>
          </a:prstGeom>
          <a:noFill/>
          <a:extLst>
            <a:ext uri="{909E8E84-426E-40DD-AFC4-6F175D3DCCD1}">
              <a14:hiddenFill xmlns:a14="http://schemas.microsoft.com/office/drawing/2010/main">
                <a:solidFill>
                  <a:srgbClr val="FFFFFF"/>
                </a:solidFill>
              </a14:hiddenFill>
            </a:ext>
          </a:extLst>
        </p:spPr>
      </p:pic>
      <p:cxnSp>
        <p:nvCxnSpPr>
          <p:cNvPr id="30" name="Straight Connector 29"/>
          <p:cNvCxnSpPr>
            <a:stCxn id="35" idx="1"/>
            <a:endCxn id="35" idx="5"/>
          </p:cNvCxnSpPr>
          <p:nvPr/>
        </p:nvCxnSpPr>
        <p:spPr>
          <a:xfrm>
            <a:off x="6919647" y="5014647"/>
            <a:ext cx="706444" cy="70644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6368346"/>
      </p:ext>
    </p:extLst>
  </p:cSld>
  <p:clrMapOvr>
    <a:masterClrMapping/>
  </p:clrMapOvr>
  <p:transition spd="slow">
    <p:fade thruBlk="1"/>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Oval 34"/>
          <p:cNvSpPr/>
          <p:nvPr/>
        </p:nvSpPr>
        <p:spPr>
          <a:xfrm>
            <a:off x="6786816" y="4898886"/>
            <a:ext cx="838200" cy="838200"/>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9" name="Oval 28"/>
          <p:cNvSpPr/>
          <p:nvPr/>
        </p:nvSpPr>
        <p:spPr>
          <a:xfrm>
            <a:off x="6663735" y="1976969"/>
            <a:ext cx="999062" cy="999062"/>
          </a:xfrm>
          <a:prstGeom prst="ellipse">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9" name="Rounded Rectangle 8"/>
          <p:cNvSpPr/>
          <p:nvPr/>
        </p:nvSpPr>
        <p:spPr>
          <a:xfrm>
            <a:off x="838200" y="1752600"/>
            <a:ext cx="7848600" cy="1371600"/>
          </a:xfrm>
          <a:prstGeom prst="roundRect">
            <a:avLst>
              <a:gd name="adj" fmla="val 1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pic>
        <p:nvPicPr>
          <p:cNvPr id="5124" name="Picture 4" descr="http://www.orientalre.com/_img/472px-Camera_icon_svg.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71066" y="2179961"/>
            <a:ext cx="609875" cy="59307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52400" y="152400"/>
            <a:ext cx="2057400" cy="838200"/>
          </a:xfrm>
          <a:prstGeom prst="rect">
            <a:avLst/>
          </a:prstGeom>
          <a:solidFill>
            <a:srgbClr val="00B0F0"/>
          </a:solidFill>
          <a:ln w="127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4" name="TextBox 3"/>
          <p:cNvSpPr txBox="1"/>
          <p:nvPr/>
        </p:nvSpPr>
        <p:spPr>
          <a:xfrm>
            <a:off x="685800" y="206514"/>
            <a:ext cx="1371600" cy="707886"/>
          </a:xfrm>
          <a:prstGeom prst="rect">
            <a:avLst/>
          </a:prstGeom>
          <a:noFill/>
        </p:spPr>
        <p:txBody>
          <a:bodyPr wrap="square" rtlCol="0">
            <a:spAutoFit/>
          </a:bodyPr>
          <a:lstStyle/>
          <a:p>
            <a:pPr algn="r" fontAlgn="auto">
              <a:spcBef>
                <a:spcPts val="0"/>
              </a:spcBef>
              <a:spcAft>
                <a:spcPts val="0"/>
              </a:spcAft>
            </a:pPr>
            <a:r>
              <a:rPr lang="en-US" sz="2000" dirty="0" smtClean="0">
                <a:solidFill>
                  <a:prstClr val="white"/>
                </a:solidFill>
                <a:latin typeface="Franklin Gothic Heavy" pitchFamily="34" charset="0"/>
                <a:ea typeface="+mn-ea"/>
                <a:cs typeface="+mn-cs"/>
              </a:rPr>
              <a:t>Use</a:t>
            </a:r>
          </a:p>
          <a:p>
            <a:pPr algn="r" fontAlgn="auto">
              <a:spcBef>
                <a:spcPts val="0"/>
              </a:spcBef>
              <a:spcAft>
                <a:spcPts val="0"/>
              </a:spcAft>
            </a:pPr>
            <a:r>
              <a:rPr lang="en-US" sz="2000" dirty="0" smtClean="0">
                <a:solidFill>
                  <a:prstClr val="white"/>
                </a:solidFill>
                <a:latin typeface="Franklin Gothic Heavy" pitchFamily="34" charset="0"/>
                <a:ea typeface="+mn-ea"/>
                <a:cs typeface="+mn-cs"/>
              </a:rPr>
              <a:t>Cases</a:t>
            </a:r>
            <a:endParaRPr lang="en-US" sz="2000" dirty="0">
              <a:solidFill>
                <a:prstClr val="white"/>
              </a:solidFill>
              <a:latin typeface="Franklin Gothic Heavy" pitchFamily="34" charset="0"/>
              <a:ea typeface="+mn-ea"/>
              <a:cs typeface="+mn-cs"/>
            </a:endParaRPr>
          </a:p>
        </p:txBody>
      </p:sp>
      <p:sp>
        <p:nvSpPr>
          <p:cNvPr id="3" name="TextBox 2"/>
          <p:cNvSpPr txBox="1"/>
          <p:nvPr/>
        </p:nvSpPr>
        <p:spPr>
          <a:xfrm>
            <a:off x="2362200" y="253425"/>
            <a:ext cx="6553200" cy="646331"/>
          </a:xfrm>
          <a:prstGeom prst="rect">
            <a:avLst/>
          </a:prstGeom>
          <a:noFill/>
        </p:spPr>
        <p:txBody>
          <a:bodyPr wrap="square" rtlCol="0">
            <a:spAutoFit/>
          </a:bodyPr>
          <a:lstStyle/>
          <a:p>
            <a:pPr fontAlgn="auto">
              <a:spcBef>
                <a:spcPts val="0"/>
              </a:spcBef>
              <a:spcAft>
                <a:spcPts val="0"/>
              </a:spcAft>
            </a:pPr>
            <a:r>
              <a:rPr lang="en-US" sz="3600" dirty="0" smtClean="0">
                <a:solidFill>
                  <a:srgbClr val="FF0000"/>
                </a:solidFill>
                <a:latin typeface="Franklin Gothic Heavy" pitchFamily="34" charset="0"/>
                <a:ea typeface="+mn-ea"/>
                <a:cs typeface="+mn-cs"/>
              </a:rPr>
              <a:t>Location based functionality</a:t>
            </a:r>
            <a:endParaRPr lang="en-US" sz="3600" dirty="0">
              <a:solidFill>
                <a:srgbClr val="FF0000"/>
              </a:solidFill>
              <a:latin typeface="Franklin Gothic Heavy" pitchFamily="34" charset="0"/>
              <a:ea typeface="+mn-ea"/>
              <a:cs typeface="+mn-cs"/>
            </a:endParaRPr>
          </a:p>
        </p:txBody>
      </p:sp>
      <p:sp>
        <p:nvSpPr>
          <p:cNvPr id="8" name="Oval 7"/>
          <p:cNvSpPr/>
          <p:nvPr/>
        </p:nvSpPr>
        <p:spPr>
          <a:xfrm>
            <a:off x="7620000" y="3559314"/>
            <a:ext cx="838200" cy="83820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1" name="TextBox 10"/>
          <p:cNvSpPr txBox="1"/>
          <p:nvPr/>
        </p:nvSpPr>
        <p:spPr>
          <a:xfrm>
            <a:off x="174622" y="1143000"/>
            <a:ext cx="8740777" cy="461665"/>
          </a:xfrm>
          <a:prstGeom prst="rect">
            <a:avLst/>
          </a:prstGeom>
          <a:noFill/>
        </p:spPr>
        <p:txBody>
          <a:bodyPr wrap="square" rtlCol="0">
            <a:spAutoFit/>
          </a:bodyPr>
          <a:lstStyle/>
          <a:p>
            <a:pPr algn="ctr" fontAlgn="auto">
              <a:spcBef>
                <a:spcPts val="0"/>
              </a:spcBef>
              <a:spcAft>
                <a:spcPts val="0"/>
              </a:spcAft>
            </a:pPr>
            <a:r>
              <a:rPr lang="en-US" sz="2400" dirty="0" smtClean="0">
                <a:solidFill>
                  <a:prstClr val="black"/>
                </a:solidFill>
                <a:latin typeface="Franklin Gothic Heavy" pitchFamily="34" charset="0"/>
                <a:ea typeface="+mn-ea"/>
                <a:cs typeface="+mn-cs"/>
              </a:rPr>
              <a:t>Create policies to enable features based on location</a:t>
            </a:r>
            <a:endParaRPr lang="en-US" sz="2400" dirty="0">
              <a:solidFill>
                <a:prstClr val="black"/>
              </a:solidFill>
              <a:latin typeface="Franklin Gothic Heavy" pitchFamily="34" charset="0"/>
              <a:ea typeface="+mn-ea"/>
              <a:cs typeface="+mn-cs"/>
            </a:endParaRPr>
          </a:p>
        </p:txBody>
      </p:sp>
      <p:sp>
        <p:nvSpPr>
          <p:cNvPr id="13" name="Rounded Rectangle 12"/>
          <p:cNvSpPr/>
          <p:nvPr/>
        </p:nvSpPr>
        <p:spPr>
          <a:xfrm>
            <a:off x="838200" y="3200400"/>
            <a:ext cx="7848600" cy="1371600"/>
          </a:xfrm>
          <a:prstGeom prst="roundRect">
            <a:avLst>
              <a:gd name="adj" fmla="val 1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4" name="Rounded Rectangle 13"/>
          <p:cNvSpPr/>
          <p:nvPr/>
        </p:nvSpPr>
        <p:spPr>
          <a:xfrm>
            <a:off x="825500" y="4648200"/>
            <a:ext cx="7848600" cy="1371600"/>
          </a:xfrm>
          <a:prstGeom prst="roundRect">
            <a:avLst>
              <a:gd name="adj" fmla="val 1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5" name="Oval 14"/>
          <p:cNvSpPr/>
          <p:nvPr/>
        </p:nvSpPr>
        <p:spPr>
          <a:xfrm>
            <a:off x="571500" y="2209800"/>
            <a:ext cx="533400" cy="533400"/>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400" dirty="0" smtClean="0">
                <a:solidFill>
                  <a:prstClr val="white"/>
                </a:solidFill>
                <a:latin typeface="Franklin Gothic Heavy" pitchFamily="34" charset="0"/>
              </a:rPr>
              <a:t>1</a:t>
            </a:r>
            <a:endParaRPr lang="en-US" sz="1800" dirty="0">
              <a:solidFill>
                <a:prstClr val="white"/>
              </a:solidFill>
              <a:latin typeface="Franklin Gothic Heavy" pitchFamily="34" charset="0"/>
            </a:endParaRPr>
          </a:p>
        </p:txBody>
      </p:sp>
      <p:sp>
        <p:nvSpPr>
          <p:cNvPr id="16" name="TextBox 15"/>
          <p:cNvSpPr txBox="1"/>
          <p:nvPr/>
        </p:nvSpPr>
        <p:spPr>
          <a:xfrm>
            <a:off x="1190624" y="2133600"/>
            <a:ext cx="4829175" cy="707886"/>
          </a:xfrm>
          <a:prstGeom prst="rect">
            <a:avLst/>
          </a:prstGeom>
          <a:noFill/>
        </p:spPr>
        <p:txBody>
          <a:bodyPr wrap="square" rtlCol="0">
            <a:spAutoFit/>
          </a:bodyPr>
          <a:lstStyle/>
          <a:p>
            <a:pPr fontAlgn="auto">
              <a:spcBef>
                <a:spcPts val="0"/>
              </a:spcBef>
              <a:spcAft>
                <a:spcPts val="0"/>
              </a:spcAft>
            </a:pPr>
            <a:r>
              <a:rPr lang="en-US" sz="2000" dirty="0" smtClean="0">
                <a:solidFill>
                  <a:srgbClr val="1F497D"/>
                </a:solidFill>
                <a:latin typeface="Franklin Gothic Book" pitchFamily="34" charset="0"/>
                <a:ea typeface="+mn-ea"/>
                <a:cs typeface="+mn-cs"/>
              </a:rPr>
              <a:t>IT creates policy to disable the camera within certain work zones</a:t>
            </a:r>
            <a:endParaRPr lang="en-US" sz="2000" dirty="0">
              <a:solidFill>
                <a:srgbClr val="1F497D"/>
              </a:solidFill>
              <a:latin typeface="Franklin Gothic Book" pitchFamily="34" charset="0"/>
              <a:ea typeface="+mn-ea"/>
              <a:cs typeface="+mn-cs"/>
            </a:endParaRPr>
          </a:p>
        </p:txBody>
      </p:sp>
      <p:sp>
        <p:nvSpPr>
          <p:cNvPr id="17" name="Oval 16"/>
          <p:cNvSpPr/>
          <p:nvPr/>
        </p:nvSpPr>
        <p:spPr>
          <a:xfrm>
            <a:off x="571500" y="3657600"/>
            <a:ext cx="533400" cy="533400"/>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400" dirty="0">
                <a:solidFill>
                  <a:prstClr val="white"/>
                </a:solidFill>
                <a:latin typeface="Franklin Gothic Heavy" pitchFamily="34" charset="0"/>
              </a:rPr>
              <a:t>2</a:t>
            </a:r>
            <a:endParaRPr lang="en-US" sz="1800" dirty="0">
              <a:solidFill>
                <a:prstClr val="white"/>
              </a:solidFill>
              <a:latin typeface="Franklin Gothic Heavy" pitchFamily="34" charset="0"/>
            </a:endParaRPr>
          </a:p>
        </p:txBody>
      </p:sp>
      <p:sp>
        <p:nvSpPr>
          <p:cNvPr id="18" name="TextBox 17"/>
          <p:cNvSpPr txBox="1"/>
          <p:nvPr/>
        </p:nvSpPr>
        <p:spPr>
          <a:xfrm>
            <a:off x="1190625" y="3429000"/>
            <a:ext cx="4295775" cy="1015663"/>
          </a:xfrm>
          <a:prstGeom prst="rect">
            <a:avLst/>
          </a:prstGeom>
          <a:noFill/>
        </p:spPr>
        <p:txBody>
          <a:bodyPr wrap="square" rtlCol="0">
            <a:spAutoFit/>
          </a:bodyPr>
          <a:lstStyle/>
          <a:p>
            <a:pPr fontAlgn="auto">
              <a:spcBef>
                <a:spcPts val="0"/>
              </a:spcBef>
              <a:spcAft>
                <a:spcPts val="0"/>
              </a:spcAft>
            </a:pPr>
            <a:r>
              <a:rPr lang="en-US" sz="2000" dirty="0" smtClean="0">
                <a:solidFill>
                  <a:srgbClr val="1F497D"/>
                </a:solidFill>
                <a:latin typeface="Franklin Gothic Book" pitchFamily="34" charset="0"/>
                <a:ea typeface="+mn-ea"/>
                <a:cs typeface="+mn-cs"/>
              </a:rPr>
              <a:t>User goes into zone where camera usage is not allowed.  Camera function is disabled.</a:t>
            </a:r>
            <a:endParaRPr lang="en-US" sz="2000" dirty="0">
              <a:solidFill>
                <a:srgbClr val="1F497D"/>
              </a:solidFill>
              <a:latin typeface="Franklin Gothic Book" pitchFamily="34" charset="0"/>
              <a:ea typeface="+mn-ea"/>
              <a:cs typeface="+mn-cs"/>
            </a:endParaRPr>
          </a:p>
        </p:txBody>
      </p:sp>
      <p:pic>
        <p:nvPicPr>
          <p:cNvPr id="20" name="Picture 5" descr="http://ola2011.wikispaces.com/file/view/google_maps_icon.png/215670904/google_maps_icon.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64731" y="3429000"/>
            <a:ext cx="908138" cy="908138"/>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p:cNvGrpSpPr/>
          <p:nvPr/>
        </p:nvGrpSpPr>
        <p:grpSpPr>
          <a:xfrm>
            <a:off x="7440693" y="3452881"/>
            <a:ext cx="457200" cy="457200"/>
            <a:chOff x="7118135" y="3657739"/>
            <a:chExt cx="457200" cy="457200"/>
          </a:xfrm>
        </p:grpSpPr>
        <p:sp>
          <p:nvSpPr>
            <p:cNvPr id="22" name="Oval 21"/>
            <p:cNvSpPr/>
            <p:nvPr/>
          </p:nvSpPr>
          <p:spPr>
            <a:xfrm>
              <a:off x="7118135" y="3657739"/>
              <a:ext cx="457200" cy="45720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pic>
          <p:nvPicPr>
            <p:cNvPr id="23"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252776" y="3735318"/>
              <a:ext cx="187917" cy="30176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5" name="Oval 24"/>
          <p:cNvSpPr/>
          <p:nvPr/>
        </p:nvSpPr>
        <p:spPr>
          <a:xfrm>
            <a:off x="533400" y="5051286"/>
            <a:ext cx="533400" cy="533400"/>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400" dirty="0" smtClean="0">
                <a:solidFill>
                  <a:prstClr val="white"/>
                </a:solidFill>
                <a:latin typeface="Franklin Gothic Heavy" pitchFamily="34" charset="0"/>
              </a:rPr>
              <a:t>3</a:t>
            </a:r>
            <a:endParaRPr lang="en-US" sz="1800" dirty="0">
              <a:solidFill>
                <a:prstClr val="white"/>
              </a:solidFill>
              <a:latin typeface="Franklin Gothic Heavy" pitchFamily="34" charset="0"/>
            </a:endParaRPr>
          </a:p>
        </p:txBody>
      </p:sp>
      <p:sp>
        <p:nvSpPr>
          <p:cNvPr id="26" name="TextBox 25"/>
          <p:cNvSpPr txBox="1"/>
          <p:nvPr/>
        </p:nvSpPr>
        <p:spPr>
          <a:xfrm>
            <a:off x="1152525" y="4953000"/>
            <a:ext cx="4829175" cy="707886"/>
          </a:xfrm>
          <a:prstGeom prst="rect">
            <a:avLst/>
          </a:prstGeom>
          <a:noFill/>
        </p:spPr>
        <p:txBody>
          <a:bodyPr wrap="square" rtlCol="0">
            <a:spAutoFit/>
          </a:bodyPr>
          <a:lstStyle/>
          <a:p>
            <a:pPr fontAlgn="auto">
              <a:spcBef>
                <a:spcPts val="0"/>
              </a:spcBef>
              <a:spcAft>
                <a:spcPts val="0"/>
              </a:spcAft>
            </a:pPr>
            <a:r>
              <a:rPr lang="en-US" sz="2000" dirty="0" smtClean="0">
                <a:solidFill>
                  <a:srgbClr val="1F497D"/>
                </a:solidFill>
                <a:latin typeface="Franklin Gothic Book" pitchFamily="34" charset="0"/>
                <a:ea typeface="+mn-ea"/>
                <a:cs typeface="+mn-cs"/>
              </a:rPr>
              <a:t>User leaves area where camera is not permitted.   Camera function is re-enabled.</a:t>
            </a:r>
            <a:endParaRPr lang="en-US" sz="2000" dirty="0">
              <a:solidFill>
                <a:srgbClr val="1F497D"/>
              </a:solidFill>
              <a:latin typeface="Franklin Gothic Book" pitchFamily="34" charset="0"/>
              <a:ea typeface="+mn-ea"/>
              <a:cs typeface="+mn-cs"/>
            </a:endParaRPr>
          </a:p>
        </p:txBody>
      </p:sp>
      <p:pic>
        <p:nvPicPr>
          <p:cNvPr id="27" name="Picture 3" descr="C:\Users\will_ro\Desktop\N1 png.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486400" y="3454592"/>
            <a:ext cx="591152" cy="910977"/>
          </a:xfrm>
          <a:prstGeom prst="rect">
            <a:avLst/>
          </a:prstGeom>
          <a:noFill/>
          <a:extLst>
            <a:ext uri="{909E8E84-426E-40DD-AFC4-6F175D3DCCD1}">
              <a14:hiddenFill xmlns:a14="http://schemas.microsoft.com/office/drawing/2010/main">
                <a:solidFill>
                  <a:srgbClr val="FFFFFF"/>
                </a:solidFill>
              </a14:hiddenFill>
            </a:ext>
          </a:extLst>
        </p:spPr>
      </p:pic>
      <p:cxnSp>
        <p:nvCxnSpPr>
          <p:cNvPr id="30" name="Straight Connector 29"/>
          <p:cNvCxnSpPr>
            <a:stCxn id="29" idx="1"/>
            <a:endCxn id="29" idx="5"/>
          </p:cNvCxnSpPr>
          <p:nvPr/>
        </p:nvCxnSpPr>
        <p:spPr>
          <a:xfrm>
            <a:off x="6810044" y="2123278"/>
            <a:ext cx="706444" cy="70644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32" name="Picture 4" descr="http://www.orientalre.com/_img/472px-Camera_icon_svg.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848600" y="3772546"/>
            <a:ext cx="430305" cy="41845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 descr="C:\Users\will_ro\Desktop\N1 png.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602342" y="4878511"/>
            <a:ext cx="591152" cy="91097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http://www.orientalre.com/_img/472px-Camera_icon_svg.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332946" y="5051286"/>
            <a:ext cx="430305" cy="418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8466542"/>
      </p:ext>
    </p:extLst>
  </p:cSld>
  <p:clrMapOvr>
    <a:masterClrMapping/>
  </p:clrMapOvr>
  <p:transition spd="slow">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400050" y="238780"/>
            <a:ext cx="7239000" cy="646331"/>
          </a:xfrm>
          <a:prstGeom prst="rect">
            <a:avLst/>
          </a:prstGeom>
          <a:effectLst/>
        </p:spPr>
        <p:txBody>
          <a:bodyPr wrap="square">
            <a:spAutoFit/>
          </a:bodyPr>
          <a:lstStyle/>
          <a:p>
            <a:r>
              <a:rPr lang="en-US" sz="3600" dirty="0" smtClean="0">
                <a:solidFill>
                  <a:schemeClr val="bg1">
                    <a:lumMod val="10000"/>
                  </a:schemeClr>
                </a:solidFill>
                <a:latin typeface="Gotham Bold" pitchFamily="50" charset="0"/>
                <a:cs typeface="Gotham Bold" pitchFamily="50" charset="0"/>
              </a:rPr>
              <a:t>Enterprise Support</a:t>
            </a:r>
            <a:endParaRPr lang="en-US" sz="3600" dirty="0">
              <a:solidFill>
                <a:schemeClr val="bg1">
                  <a:lumMod val="10000"/>
                </a:schemeClr>
              </a:solidFill>
              <a:effectLst/>
              <a:latin typeface="Gotham Bold" pitchFamily="50" charset="0"/>
              <a:cs typeface="Gotham Bold" pitchFamily="50" charset="0"/>
            </a:endParaRPr>
          </a:p>
        </p:txBody>
      </p:sp>
      <p:sp>
        <p:nvSpPr>
          <p:cNvPr id="17" name="Rounded Rectangle 16"/>
          <p:cNvSpPr/>
          <p:nvPr/>
        </p:nvSpPr>
        <p:spPr>
          <a:xfrm>
            <a:off x="3625850" y="2959030"/>
            <a:ext cx="1905000" cy="990600"/>
          </a:xfrm>
          <a:prstGeom prst="roundRect">
            <a:avLst>
              <a:gd name="adj" fmla="val 12369"/>
            </a:avLst>
          </a:prstGeom>
          <a:solidFill>
            <a:srgbClr val="0070C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latin typeface="Gotham Bold" pitchFamily="50" charset="0"/>
                <a:cs typeface="Gotham Bold" pitchFamily="50" charset="0"/>
              </a:rPr>
              <a:t>HTC Enterprise Support Group</a:t>
            </a:r>
          </a:p>
        </p:txBody>
      </p:sp>
      <p:sp>
        <p:nvSpPr>
          <p:cNvPr id="18" name="Rounded Rectangle 17"/>
          <p:cNvSpPr/>
          <p:nvPr/>
        </p:nvSpPr>
        <p:spPr>
          <a:xfrm>
            <a:off x="692150" y="2959030"/>
            <a:ext cx="1905000" cy="990600"/>
          </a:xfrm>
          <a:prstGeom prst="roundRect">
            <a:avLst>
              <a:gd name="adj" fmla="val 12369"/>
            </a:avLst>
          </a:prstGeom>
          <a:solidFill>
            <a:srgbClr val="FFFFFF"/>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solidFill>
                <a:schemeClr val="bg1"/>
              </a:solidFill>
              <a:latin typeface="Gotham Bold" pitchFamily="50" charset="0"/>
              <a:cs typeface="Gotham Bold" pitchFamily="50" charset="0"/>
            </a:endParaRPr>
          </a:p>
        </p:txBody>
      </p:sp>
      <p:sp>
        <p:nvSpPr>
          <p:cNvPr id="19" name="Rounded Rectangle 18"/>
          <p:cNvSpPr/>
          <p:nvPr/>
        </p:nvSpPr>
        <p:spPr>
          <a:xfrm>
            <a:off x="6559550" y="2959030"/>
            <a:ext cx="1905000" cy="990600"/>
          </a:xfrm>
          <a:prstGeom prst="roundRect">
            <a:avLst>
              <a:gd name="adj" fmla="val 12369"/>
            </a:avLst>
          </a:prstGeom>
          <a:solidFill>
            <a:srgbClr val="FFFFFF"/>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solidFill>
                <a:schemeClr val="bg1"/>
              </a:solidFill>
              <a:latin typeface="Gotham Bold" pitchFamily="50" charset="0"/>
              <a:cs typeface="Gotham Bold" pitchFamily="50" charset="0"/>
            </a:endParaRPr>
          </a:p>
        </p:txBody>
      </p:sp>
      <p:sp>
        <p:nvSpPr>
          <p:cNvPr id="28" name="Rectangle 27"/>
          <p:cNvSpPr/>
          <p:nvPr/>
        </p:nvSpPr>
        <p:spPr>
          <a:xfrm>
            <a:off x="254000" y="4079945"/>
            <a:ext cx="2857500" cy="707886"/>
          </a:xfrm>
          <a:prstGeom prst="rect">
            <a:avLst/>
          </a:prstGeom>
          <a:effectLst/>
        </p:spPr>
        <p:txBody>
          <a:bodyPr wrap="square">
            <a:spAutoFit/>
          </a:bodyPr>
          <a:lstStyle/>
          <a:p>
            <a:pPr marL="514350" indent="-514350" algn="ctr"/>
            <a:r>
              <a:rPr lang="en-US" sz="2000" dirty="0" smtClean="0">
                <a:latin typeface="Gotham Light" pitchFamily="50" charset="0"/>
                <a:cs typeface="Gotham Light" pitchFamily="50" charset="0"/>
              </a:rPr>
              <a:t>PROFESSIONAL</a:t>
            </a:r>
          </a:p>
          <a:p>
            <a:pPr marL="514350" indent="-514350" algn="ctr"/>
            <a:r>
              <a:rPr lang="en-US" sz="2000" dirty="0" smtClean="0">
                <a:latin typeface="Gotham Light" pitchFamily="50" charset="0"/>
                <a:cs typeface="Gotham Light" pitchFamily="50" charset="0"/>
              </a:rPr>
              <a:t>SERVICES</a:t>
            </a:r>
          </a:p>
        </p:txBody>
      </p:sp>
      <p:sp>
        <p:nvSpPr>
          <p:cNvPr id="29" name="Rectangle 28"/>
          <p:cNvSpPr/>
          <p:nvPr/>
        </p:nvSpPr>
        <p:spPr>
          <a:xfrm>
            <a:off x="3143250" y="4102030"/>
            <a:ext cx="2857500" cy="1015663"/>
          </a:xfrm>
          <a:prstGeom prst="rect">
            <a:avLst/>
          </a:prstGeom>
          <a:effectLst/>
        </p:spPr>
        <p:txBody>
          <a:bodyPr wrap="square">
            <a:spAutoFit/>
          </a:bodyPr>
          <a:lstStyle/>
          <a:p>
            <a:pPr marL="514350" indent="-514350" algn="ctr"/>
            <a:r>
              <a:rPr lang="en-US" sz="2000" dirty="0" smtClean="0">
                <a:latin typeface="Gotham Light" pitchFamily="50" charset="0"/>
                <a:cs typeface="Gotham Light" pitchFamily="50" charset="0"/>
              </a:rPr>
              <a:t>DEDICATED</a:t>
            </a:r>
          </a:p>
          <a:p>
            <a:pPr marL="514350" indent="-514350" algn="ctr"/>
            <a:r>
              <a:rPr lang="en-US" sz="2000" dirty="0" smtClean="0">
                <a:latin typeface="Gotham Light" pitchFamily="50" charset="0"/>
                <a:cs typeface="Gotham Light" pitchFamily="50" charset="0"/>
              </a:rPr>
              <a:t>ENTERPRISE</a:t>
            </a:r>
          </a:p>
          <a:p>
            <a:pPr marL="514350" indent="-514350" algn="ctr"/>
            <a:r>
              <a:rPr lang="en-US" sz="2000" dirty="0" smtClean="0">
                <a:latin typeface="Gotham Light" pitchFamily="50" charset="0"/>
                <a:cs typeface="Gotham Light" pitchFamily="50" charset="0"/>
              </a:rPr>
              <a:t>SUPPORT</a:t>
            </a:r>
          </a:p>
        </p:txBody>
      </p:sp>
      <p:sp>
        <p:nvSpPr>
          <p:cNvPr id="30" name="Rectangle 29"/>
          <p:cNvSpPr/>
          <p:nvPr/>
        </p:nvSpPr>
        <p:spPr>
          <a:xfrm>
            <a:off x="6089650" y="4102030"/>
            <a:ext cx="2857500" cy="707886"/>
          </a:xfrm>
          <a:prstGeom prst="rect">
            <a:avLst/>
          </a:prstGeom>
          <a:effectLst/>
        </p:spPr>
        <p:txBody>
          <a:bodyPr wrap="square">
            <a:spAutoFit/>
          </a:bodyPr>
          <a:lstStyle/>
          <a:p>
            <a:pPr marL="514350" indent="-514350" algn="ctr"/>
            <a:r>
              <a:rPr lang="en-US" sz="2000" dirty="0" smtClean="0">
                <a:latin typeface="Gotham Light" pitchFamily="50" charset="0"/>
                <a:cs typeface="Gotham Light" pitchFamily="50" charset="0"/>
              </a:rPr>
              <a:t>DEVELOPER</a:t>
            </a:r>
          </a:p>
          <a:p>
            <a:pPr marL="514350" indent="-514350" algn="ctr"/>
            <a:r>
              <a:rPr lang="en-US" sz="2000" dirty="0" smtClean="0">
                <a:latin typeface="Gotham Light" pitchFamily="50" charset="0"/>
                <a:cs typeface="Gotham Light" pitchFamily="50" charset="0"/>
              </a:rPr>
              <a:t>SUPPORT</a:t>
            </a:r>
          </a:p>
        </p:txBody>
      </p:sp>
      <p:pic>
        <p:nvPicPr>
          <p:cNvPr id="1026" name="Picture 2" descr="C:\Users\will_ro\AppData\Local\Microsoft\Windows\Temporary Internet Files\Content.Outlook\C1EL3LM5\HTCpro_Primary (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3793" y="3236057"/>
            <a:ext cx="1521714" cy="43654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C:\Users\will_ro\AppData\Local\Microsoft\Windows\Temporary Internet Files\Content.Word\HTCdev_Logo_cmyk.jpg"/>
          <p:cNvPicPr/>
          <p:nvPr/>
        </p:nvPicPr>
        <p:blipFill>
          <a:blip r:embed="rId4" cstate="email">
            <a:extLst>
              <a:ext uri="{28A0092B-C50C-407E-A947-70E740481C1C}">
                <a14:useLocalDpi xmlns:a14="http://schemas.microsoft.com/office/drawing/2010/main"/>
              </a:ext>
            </a:extLst>
          </a:blip>
          <a:srcRect/>
          <a:stretch>
            <a:fillRect/>
          </a:stretch>
        </p:blipFill>
        <p:spPr bwMode="auto">
          <a:xfrm>
            <a:off x="6794500" y="3329417"/>
            <a:ext cx="1390650" cy="264543"/>
          </a:xfrm>
          <a:prstGeom prst="rect">
            <a:avLst/>
          </a:prstGeom>
          <a:noFill/>
          <a:ln>
            <a:noFill/>
          </a:ln>
        </p:spPr>
      </p:pic>
      <p:grpSp>
        <p:nvGrpSpPr>
          <p:cNvPr id="14" name="Group 13"/>
          <p:cNvGrpSpPr/>
          <p:nvPr/>
        </p:nvGrpSpPr>
        <p:grpSpPr>
          <a:xfrm>
            <a:off x="2223256" y="1728035"/>
            <a:ext cx="4442477" cy="738833"/>
            <a:chOff x="2216906" y="3000375"/>
            <a:chExt cx="4442477" cy="738833"/>
          </a:xfrm>
        </p:grpSpPr>
        <p:sp>
          <p:nvSpPr>
            <p:cNvPr id="15" name="Rectangle 14"/>
            <p:cNvSpPr/>
            <p:nvPr/>
          </p:nvSpPr>
          <p:spPr>
            <a:xfrm>
              <a:off x="3257619" y="3138959"/>
              <a:ext cx="2284250" cy="461665"/>
            </a:xfrm>
            <a:prstGeom prst="rect">
              <a:avLst/>
            </a:prstGeom>
            <a:effectLst/>
          </p:spPr>
          <p:txBody>
            <a:bodyPr wrap="square">
              <a:spAutoFit/>
            </a:bodyPr>
            <a:lstStyle/>
            <a:p>
              <a:r>
                <a:rPr lang="en-US" sz="2400" dirty="0" smtClean="0">
                  <a:solidFill>
                    <a:schemeClr val="bg1">
                      <a:lumMod val="50000"/>
                    </a:schemeClr>
                  </a:solidFill>
                  <a:latin typeface="Gotham Bold" pitchFamily="50" charset="0"/>
                  <a:cs typeface="Gotham Bold" pitchFamily="50" charset="0"/>
                </a:rPr>
                <a:t>ENTERPRISE</a:t>
              </a:r>
              <a:endParaRPr lang="en-US" sz="2400" dirty="0">
                <a:solidFill>
                  <a:schemeClr val="bg1">
                    <a:lumMod val="50000"/>
                  </a:schemeClr>
                </a:solidFill>
                <a:effectLst/>
                <a:latin typeface="Gotham Bold" pitchFamily="50" charset="0"/>
                <a:cs typeface="Gotham Bold" pitchFamily="50" charset="0"/>
              </a:endParaRPr>
            </a:p>
          </p:txBody>
        </p:sp>
        <p:pic>
          <p:nvPicPr>
            <p:cNvPr id="23" name="Picture 22" descr="you04.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48342" y="3000375"/>
              <a:ext cx="1111041" cy="738833"/>
            </a:xfrm>
            <a:prstGeom prst="rect">
              <a:avLst/>
            </a:prstGeom>
          </p:spPr>
        </p:pic>
        <p:pic>
          <p:nvPicPr>
            <p:cNvPr id="24" name="Picture 2" descr="Y:\Logos\HTC only\HTC_onlyblack copy.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216906" y="3138959"/>
              <a:ext cx="943245" cy="33633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35155488"/>
      </p:ext>
    </p:extLst>
  </p:cSld>
  <p:clrMapOvr>
    <a:masterClrMapping/>
  </p:clrMapOvr>
  <p:transition spd="slow">
    <p:fade thruBlk="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04801" y="1901861"/>
            <a:ext cx="1954210" cy="4114800"/>
          </a:xfrm>
          <a:prstGeom prst="roundRect">
            <a:avLst>
              <a:gd name="adj" fmla="val 1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6" name="Rectangle 5"/>
          <p:cNvSpPr/>
          <p:nvPr/>
        </p:nvSpPr>
        <p:spPr>
          <a:xfrm>
            <a:off x="152400" y="152400"/>
            <a:ext cx="2057400" cy="838200"/>
          </a:xfrm>
          <a:prstGeom prst="rect">
            <a:avLst/>
          </a:prstGeom>
          <a:solidFill>
            <a:srgbClr val="00B0F0"/>
          </a:solidFill>
          <a:ln w="127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4" name="TextBox 3"/>
          <p:cNvSpPr txBox="1"/>
          <p:nvPr/>
        </p:nvSpPr>
        <p:spPr>
          <a:xfrm>
            <a:off x="685800" y="206514"/>
            <a:ext cx="1371600" cy="707886"/>
          </a:xfrm>
          <a:prstGeom prst="rect">
            <a:avLst/>
          </a:prstGeom>
          <a:noFill/>
        </p:spPr>
        <p:txBody>
          <a:bodyPr wrap="square" rtlCol="0">
            <a:spAutoFit/>
          </a:bodyPr>
          <a:lstStyle/>
          <a:p>
            <a:pPr algn="r" fontAlgn="auto">
              <a:spcBef>
                <a:spcPts val="0"/>
              </a:spcBef>
              <a:spcAft>
                <a:spcPts val="0"/>
              </a:spcAft>
            </a:pPr>
            <a:r>
              <a:rPr lang="en-US" sz="2000" dirty="0" smtClean="0">
                <a:solidFill>
                  <a:prstClr val="white"/>
                </a:solidFill>
                <a:latin typeface="Franklin Gothic Heavy" pitchFamily="34" charset="0"/>
                <a:ea typeface="+mn-ea"/>
                <a:cs typeface="+mn-cs"/>
              </a:rPr>
              <a:t>Use</a:t>
            </a:r>
          </a:p>
          <a:p>
            <a:pPr algn="r" fontAlgn="auto">
              <a:spcBef>
                <a:spcPts val="0"/>
              </a:spcBef>
              <a:spcAft>
                <a:spcPts val="0"/>
              </a:spcAft>
            </a:pPr>
            <a:r>
              <a:rPr lang="en-US" sz="2000" dirty="0" smtClean="0">
                <a:solidFill>
                  <a:prstClr val="white"/>
                </a:solidFill>
                <a:latin typeface="Franklin Gothic Heavy" pitchFamily="34" charset="0"/>
                <a:ea typeface="+mn-ea"/>
                <a:cs typeface="+mn-cs"/>
              </a:rPr>
              <a:t>Cases</a:t>
            </a:r>
            <a:endParaRPr lang="en-US" sz="2000" dirty="0">
              <a:solidFill>
                <a:prstClr val="white"/>
              </a:solidFill>
              <a:latin typeface="Franklin Gothic Heavy" pitchFamily="34" charset="0"/>
              <a:ea typeface="+mn-ea"/>
              <a:cs typeface="+mn-cs"/>
            </a:endParaRPr>
          </a:p>
        </p:txBody>
      </p:sp>
      <p:sp>
        <p:nvSpPr>
          <p:cNvPr id="3" name="TextBox 2"/>
          <p:cNvSpPr txBox="1"/>
          <p:nvPr/>
        </p:nvSpPr>
        <p:spPr>
          <a:xfrm>
            <a:off x="2362200" y="253425"/>
            <a:ext cx="6553200" cy="646331"/>
          </a:xfrm>
          <a:prstGeom prst="rect">
            <a:avLst/>
          </a:prstGeom>
          <a:noFill/>
        </p:spPr>
        <p:txBody>
          <a:bodyPr wrap="square" rtlCol="0">
            <a:spAutoFit/>
          </a:bodyPr>
          <a:lstStyle/>
          <a:p>
            <a:pPr fontAlgn="auto">
              <a:spcBef>
                <a:spcPts val="0"/>
              </a:spcBef>
              <a:spcAft>
                <a:spcPts val="0"/>
              </a:spcAft>
            </a:pPr>
            <a:r>
              <a:rPr lang="en-US" sz="3600" dirty="0" smtClean="0">
                <a:solidFill>
                  <a:srgbClr val="FF0000"/>
                </a:solidFill>
                <a:latin typeface="Franklin Gothic Heavy" pitchFamily="34" charset="0"/>
                <a:ea typeface="+mn-ea"/>
                <a:cs typeface="+mn-cs"/>
              </a:rPr>
              <a:t>Application Management</a:t>
            </a:r>
            <a:endParaRPr lang="en-US" sz="3600" dirty="0">
              <a:solidFill>
                <a:srgbClr val="FF0000"/>
              </a:solidFill>
              <a:latin typeface="Franklin Gothic Heavy" pitchFamily="34" charset="0"/>
              <a:ea typeface="+mn-ea"/>
              <a:cs typeface="+mn-cs"/>
            </a:endParaRPr>
          </a:p>
        </p:txBody>
      </p:sp>
      <p:sp>
        <p:nvSpPr>
          <p:cNvPr id="11" name="TextBox 10"/>
          <p:cNvSpPr txBox="1"/>
          <p:nvPr/>
        </p:nvSpPr>
        <p:spPr>
          <a:xfrm>
            <a:off x="174622" y="1143000"/>
            <a:ext cx="8740777" cy="461665"/>
          </a:xfrm>
          <a:prstGeom prst="rect">
            <a:avLst/>
          </a:prstGeom>
          <a:noFill/>
        </p:spPr>
        <p:txBody>
          <a:bodyPr wrap="square" rtlCol="0">
            <a:spAutoFit/>
          </a:bodyPr>
          <a:lstStyle/>
          <a:p>
            <a:pPr algn="ctr" fontAlgn="auto">
              <a:spcBef>
                <a:spcPts val="0"/>
              </a:spcBef>
              <a:spcAft>
                <a:spcPts val="0"/>
              </a:spcAft>
            </a:pPr>
            <a:r>
              <a:rPr lang="en-US" sz="2400" dirty="0" smtClean="0">
                <a:solidFill>
                  <a:prstClr val="black"/>
                </a:solidFill>
                <a:latin typeface="Franklin Gothic Heavy" pitchFamily="34" charset="0"/>
                <a:ea typeface="+mn-ea"/>
                <a:cs typeface="+mn-cs"/>
              </a:rPr>
              <a:t>Manage which applications users can use</a:t>
            </a:r>
            <a:endParaRPr lang="en-US" sz="2400" dirty="0">
              <a:solidFill>
                <a:prstClr val="black"/>
              </a:solidFill>
              <a:latin typeface="Franklin Gothic Heavy" pitchFamily="34" charset="0"/>
              <a:ea typeface="+mn-ea"/>
              <a:cs typeface="+mn-cs"/>
            </a:endParaRPr>
          </a:p>
        </p:txBody>
      </p:sp>
      <p:sp>
        <p:nvSpPr>
          <p:cNvPr id="16" name="TextBox 15"/>
          <p:cNvSpPr txBox="1"/>
          <p:nvPr/>
        </p:nvSpPr>
        <p:spPr>
          <a:xfrm>
            <a:off x="506409" y="2282861"/>
            <a:ext cx="1550992" cy="1569660"/>
          </a:xfrm>
          <a:prstGeom prst="rect">
            <a:avLst/>
          </a:prstGeom>
          <a:noFill/>
        </p:spPr>
        <p:txBody>
          <a:bodyPr wrap="square" rtlCol="0">
            <a:spAutoFit/>
          </a:bodyPr>
          <a:lstStyle/>
          <a:p>
            <a:pPr fontAlgn="auto">
              <a:spcBef>
                <a:spcPts val="0"/>
              </a:spcBef>
              <a:spcAft>
                <a:spcPts val="0"/>
              </a:spcAft>
            </a:pPr>
            <a:r>
              <a:rPr lang="en-US" sz="1600" dirty="0" smtClean="0">
                <a:solidFill>
                  <a:srgbClr val="1F497D"/>
                </a:solidFill>
                <a:latin typeface="Franklin Gothic Book" pitchFamily="34" charset="0"/>
                <a:ea typeface="+mn-ea"/>
                <a:cs typeface="+mn-cs"/>
              </a:rPr>
              <a:t>IT remotely deploys policy on which applications can be used on devices</a:t>
            </a:r>
            <a:endParaRPr lang="en-US" sz="1600" dirty="0">
              <a:solidFill>
                <a:srgbClr val="1F497D"/>
              </a:solidFill>
              <a:latin typeface="Franklin Gothic Book" pitchFamily="34" charset="0"/>
              <a:ea typeface="+mn-ea"/>
              <a:cs typeface="+mn-cs"/>
            </a:endParaRPr>
          </a:p>
        </p:txBody>
      </p:sp>
      <p:sp>
        <p:nvSpPr>
          <p:cNvPr id="15" name="Oval 14"/>
          <p:cNvSpPr/>
          <p:nvPr/>
        </p:nvSpPr>
        <p:spPr>
          <a:xfrm>
            <a:off x="1066800" y="1676400"/>
            <a:ext cx="533400" cy="533400"/>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400" dirty="0" smtClean="0">
                <a:solidFill>
                  <a:prstClr val="white"/>
                </a:solidFill>
                <a:latin typeface="Franklin Gothic Heavy" pitchFamily="34" charset="0"/>
              </a:rPr>
              <a:t>1</a:t>
            </a:r>
            <a:endParaRPr lang="en-US" sz="1800" dirty="0">
              <a:solidFill>
                <a:prstClr val="white"/>
              </a:solidFill>
              <a:latin typeface="Franklin Gothic Heavy" pitchFamily="34" charset="0"/>
            </a:endParaRPr>
          </a:p>
        </p:txBody>
      </p:sp>
      <p:pic>
        <p:nvPicPr>
          <p:cNvPr id="6146" name="Picture 2" descr="http://icons.iconarchive.com/icons/mattahan/buuf/128/Task-List-icon.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0" y="3943520"/>
            <a:ext cx="1219200" cy="121920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 descr="C:\Users\will_ro\Desktop\N1 png.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70104" y="4643288"/>
            <a:ext cx="794352" cy="1224112"/>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le 35"/>
          <p:cNvSpPr/>
          <p:nvPr/>
        </p:nvSpPr>
        <p:spPr>
          <a:xfrm>
            <a:off x="2473215" y="1924085"/>
            <a:ext cx="1954210" cy="4114800"/>
          </a:xfrm>
          <a:prstGeom prst="roundRect">
            <a:avLst>
              <a:gd name="adj" fmla="val 1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7" name="Rounded Rectangle 36"/>
          <p:cNvSpPr/>
          <p:nvPr/>
        </p:nvSpPr>
        <p:spPr>
          <a:xfrm>
            <a:off x="4641629" y="1905000"/>
            <a:ext cx="1954210" cy="4114800"/>
          </a:xfrm>
          <a:prstGeom prst="roundRect">
            <a:avLst>
              <a:gd name="adj" fmla="val 1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8" name="Rounded Rectangle 37"/>
          <p:cNvSpPr/>
          <p:nvPr/>
        </p:nvSpPr>
        <p:spPr>
          <a:xfrm>
            <a:off x="6810044" y="1905000"/>
            <a:ext cx="1954210" cy="4114800"/>
          </a:xfrm>
          <a:prstGeom prst="roundRect">
            <a:avLst>
              <a:gd name="adj" fmla="val 1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9" name="Oval 38"/>
          <p:cNvSpPr/>
          <p:nvPr/>
        </p:nvSpPr>
        <p:spPr>
          <a:xfrm>
            <a:off x="7543800" y="1676400"/>
            <a:ext cx="533400" cy="533400"/>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400" dirty="0" smtClean="0">
                <a:solidFill>
                  <a:prstClr val="white"/>
                </a:solidFill>
                <a:latin typeface="Franklin Gothic Heavy" pitchFamily="34" charset="0"/>
              </a:rPr>
              <a:t>4</a:t>
            </a:r>
            <a:endParaRPr lang="en-US" sz="1800" dirty="0">
              <a:solidFill>
                <a:prstClr val="white"/>
              </a:solidFill>
              <a:latin typeface="Franklin Gothic Heavy" pitchFamily="34" charset="0"/>
            </a:endParaRPr>
          </a:p>
        </p:txBody>
      </p:sp>
      <p:sp>
        <p:nvSpPr>
          <p:cNvPr id="40" name="TextBox 39"/>
          <p:cNvSpPr txBox="1"/>
          <p:nvPr/>
        </p:nvSpPr>
        <p:spPr>
          <a:xfrm>
            <a:off x="2743200" y="2286000"/>
            <a:ext cx="1550992" cy="1569660"/>
          </a:xfrm>
          <a:prstGeom prst="rect">
            <a:avLst/>
          </a:prstGeom>
          <a:noFill/>
        </p:spPr>
        <p:txBody>
          <a:bodyPr wrap="square" rtlCol="0">
            <a:spAutoFit/>
          </a:bodyPr>
          <a:lstStyle/>
          <a:p>
            <a:pPr fontAlgn="auto">
              <a:spcBef>
                <a:spcPts val="0"/>
              </a:spcBef>
              <a:spcAft>
                <a:spcPts val="0"/>
              </a:spcAft>
            </a:pPr>
            <a:r>
              <a:rPr lang="en-US" sz="1600" dirty="0" smtClean="0">
                <a:solidFill>
                  <a:srgbClr val="1F497D"/>
                </a:solidFill>
                <a:latin typeface="Franklin Gothic Book" pitchFamily="34" charset="0"/>
                <a:ea typeface="+mn-ea"/>
                <a:cs typeface="+mn-cs"/>
              </a:rPr>
              <a:t>IT remotely installs approved enterprise applications to devices</a:t>
            </a:r>
            <a:endParaRPr lang="en-US" sz="1600" dirty="0">
              <a:solidFill>
                <a:srgbClr val="1F497D"/>
              </a:solidFill>
              <a:latin typeface="Franklin Gothic Book" pitchFamily="34" charset="0"/>
              <a:ea typeface="+mn-ea"/>
              <a:cs typeface="+mn-cs"/>
            </a:endParaRPr>
          </a:p>
        </p:txBody>
      </p:sp>
      <p:pic>
        <p:nvPicPr>
          <p:cNvPr id="41" name="Picture 3" descr="C:\Users\will_ro\Desktop\N1 png.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668770" y="5057620"/>
            <a:ext cx="531630" cy="81925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3" descr="C:\Users\will_ro\Desktop\N1 png.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132705" y="5073633"/>
            <a:ext cx="531630" cy="819253"/>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3" descr="C:\Users\will_ro\Desktop\N1 png.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657600" y="5100343"/>
            <a:ext cx="531630" cy="819253"/>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993707" y="3981485"/>
            <a:ext cx="809625"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flipH="1">
            <a:off x="2993707" y="4546775"/>
            <a:ext cx="282893" cy="40622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3522888" y="4553120"/>
            <a:ext cx="282893" cy="40622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3381441" y="4553120"/>
            <a:ext cx="17079" cy="39988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3200400" y="1676400"/>
            <a:ext cx="533400" cy="533400"/>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400" dirty="0">
                <a:solidFill>
                  <a:prstClr val="white"/>
                </a:solidFill>
                <a:latin typeface="Franklin Gothic Heavy" pitchFamily="34" charset="0"/>
              </a:rPr>
              <a:t>2</a:t>
            </a:r>
            <a:endParaRPr lang="en-US" sz="1800" dirty="0">
              <a:solidFill>
                <a:prstClr val="white"/>
              </a:solidFill>
              <a:latin typeface="Franklin Gothic Heavy" pitchFamily="34" charset="0"/>
            </a:endParaRPr>
          </a:p>
        </p:txBody>
      </p:sp>
      <p:sp>
        <p:nvSpPr>
          <p:cNvPr id="25" name="Oval 24"/>
          <p:cNvSpPr/>
          <p:nvPr/>
        </p:nvSpPr>
        <p:spPr>
          <a:xfrm>
            <a:off x="5352034" y="1676400"/>
            <a:ext cx="533400" cy="533400"/>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400" dirty="0" smtClean="0">
                <a:solidFill>
                  <a:prstClr val="white"/>
                </a:solidFill>
                <a:latin typeface="Franklin Gothic Heavy" pitchFamily="34" charset="0"/>
              </a:rPr>
              <a:t>3</a:t>
            </a:r>
            <a:endParaRPr lang="en-US" sz="1800" dirty="0">
              <a:solidFill>
                <a:prstClr val="white"/>
              </a:solidFill>
              <a:latin typeface="Franklin Gothic Heavy" pitchFamily="34" charset="0"/>
            </a:endParaRPr>
          </a:p>
        </p:txBody>
      </p:sp>
      <p:sp>
        <p:nvSpPr>
          <p:cNvPr id="46" name="TextBox 45"/>
          <p:cNvSpPr txBox="1"/>
          <p:nvPr/>
        </p:nvSpPr>
        <p:spPr>
          <a:xfrm>
            <a:off x="4876800" y="2286000"/>
            <a:ext cx="1550992" cy="1569660"/>
          </a:xfrm>
          <a:prstGeom prst="rect">
            <a:avLst/>
          </a:prstGeom>
          <a:noFill/>
        </p:spPr>
        <p:txBody>
          <a:bodyPr wrap="square" rtlCol="0">
            <a:spAutoFit/>
          </a:bodyPr>
          <a:lstStyle/>
          <a:p>
            <a:pPr fontAlgn="auto">
              <a:spcBef>
                <a:spcPts val="0"/>
              </a:spcBef>
              <a:spcAft>
                <a:spcPts val="0"/>
              </a:spcAft>
            </a:pPr>
            <a:r>
              <a:rPr lang="en-US" sz="1600" dirty="0" smtClean="0">
                <a:solidFill>
                  <a:srgbClr val="1F497D"/>
                </a:solidFill>
                <a:latin typeface="Franklin Gothic Book" pitchFamily="34" charset="0"/>
                <a:ea typeface="+mn-ea"/>
                <a:cs typeface="+mn-cs"/>
              </a:rPr>
              <a:t>IT runs audit of devices and finds new unauthorized applications to block</a:t>
            </a:r>
            <a:endParaRPr lang="en-US" sz="1600" dirty="0">
              <a:solidFill>
                <a:srgbClr val="1F497D"/>
              </a:solidFill>
              <a:latin typeface="Franklin Gothic Book" pitchFamily="34" charset="0"/>
              <a:ea typeface="+mn-ea"/>
              <a:cs typeface="+mn-cs"/>
            </a:endParaRPr>
          </a:p>
        </p:txBody>
      </p:sp>
      <p:pic>
        <p:nvPicPr>
          <p:cNvPr id="47" name="Picture 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075809" y="3943520"/>
            <a:ext cx="809625"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8" name="Straight Arrow Connector 47"/>
          <p:cNvCxnSpPr/>
          <p:nvPr/>
        </p:nvCxnSpPr>
        <p:spPr>
          <a:xfrm>
            <a:off x="5600293" y="4443348"/>
            <a:ext cx="17079" cy="39988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49" name="Picture 3" descr="C:\Users\will_ro\Desktop\N1 png.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068663" y="4959345"/>
            <a:ext cx="531630" cy="819253"/>
          </a:xfrm>
          <a:prstGeom prst="rect">
            <a:avLst/>
          </a:prstGeom>
          <a:noFill/>
          <a:extLst>
            <a:ext uri="{909E8E84-426E-40DD-AFC4-6F175D3DCCD1}">
              <a14:hiddenFill xmlns:a14="http://schemas.microsoft.com/office/drawing/2010/main">
                <a:solidFill>
                  <a:srgbClr val="FFFFFF"/>
                </a:solidFill>
              </a14:hiddenFill>
            </a:ext>
          </a:extLst>
        </p:spPr>
      </p:pic>
      <p:sp>
        <p:nvSpPr>
          <p:cNvPr id="50" name="Oval 49"/>
          <p:cNvSpPr/>
          <p:nvPr/>
        </p:nvSpPr>
        <p:spPr>
          <a:xfrm>
            <a:off x="5652296" y="5067145"/>
            <a:ext cx="533400" cy="533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prstClr val="white"/>
                </a:solidFill>
                <a:latin typeface="Franklin Gothic Heavy" pitchFamily="34" charset="0"/>
              </a:rPr>
              <a:t>!</a:t>
            </a:r>
            <a:endParaRPr lang="en-US" sz="1800" dirty="0">
              <a:solidFill>
                <a:prstClr val="white"/>
              </a:solidFill>
              <a:latin typeface="Franklin Gothic Heavy" pitchFamily="34" charset="0"/>
            </a:endParaRPr>
          </a:p>
        </p:txBody>
      </p:sp>
      <p:sp>
        <p:nvSpPr>
          <p:cNvPr id="51" name="TextBox 50"/>
          <p:cNvSpPr txBox="1"/>
          <p:nvPr/>
        </p:nvSpPr>
        <p:spPr>
          <a:xfrm>
            <a:off x="7011653" y="2286000"/>
            <a:ext cx="1550992" cy="1323439"/>
          </a:xfrm>
          <a:prstGeom prst="rect">
            <a:avLst/>
          </a:prstGeom>
          <a:noFill/>
        </p:spPr>
        <p:txBody>
          <a:bodyPr wrap="square" rtlCol="0">
            <a:spAutoFit/>
          </a:bodyPr>
          <a:lstStyle/>
          <a:p>
            <a:pPr fontAlgn="auto">
              <a:spcBef>
                <a:spcPts val="0"/>
              </a:spcBef>
              <a:spcAft>
                <a:spcPts val="0"/>
              </a:spcAft>
            </a:pPr>
            <a:r>
              <a:rPr lang="en-US" sz="1600" dirty="0" smtClean="0">
                <a:solidFill>
                  <a:srgbClr val="1F497D"/>
                </a:solidFill>
                <a:latin typeface="Franklin Gothic Book" pitchFamily="34" charset="0"/>
                <a:ea typeface="+mn-ea"/>
                <a:cs typeface="+mn-cs"/>
              </a:rPr>
              <a:t>IT REMOVES the unauthorized application and updates policy</a:t>
            </a:r>
            <a:endParaRPr lang="en-US" sz="1600" dirty="0">
              <a:solidFill>
                <a:srgbClr val="1F497D"/>
              </a:solidFill>
              <a:latin typeface="Franklin Gothic Book" pitchFamily="34" charset="0"/>
              <a:ea typeface="+mn-ea"/>
              <a:cs typeface="+mn-cs"/>
            </a:endParaRPr>
          </a:p>
        </p:txBody>
      </p:sp>
      <p:pic>
        <p:nvPicPr>
          <p:cNvPr id="52" name="Picture 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210662" y="3943520"/>
            <a:ext cx="809625"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3" name="Straight Arrow Connector 52"/>
          <p:cNvCxnSpPr/>
          <p:nvPr/>
        </p:nvCxnSpPr>
        <p:spPr>
          <a:xfrm>
            <a:off x="7735146" y="4443348"/>
            <a:ext cx="17079" cy="39988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55" name="Picture 2" descr="http://icons.iconarchive.com/icons/mattahan/buuf/128/Task-List-icon.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820025" y="4722701"/>
            <a:ext cx="789321" cy="78932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3" descr="C:\Users\will_ro\Desktop\N1 png.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735006" y="4997290"/>
            <a:ext cx="531630" cy="819253"/>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http://ioscentral.co.uk/wp-content/uploads/2011/04/Angry-Birds-Icon-150x150.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088148" y="5181601"/>
            <a:ext cx="412870" cy="412868"/>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6973694" y="5067145"/>
            <a:ext cx="641780" cy="641780"/>
            <a:chOff x="6663735" y="1976969"/>
            <a:chExt cx="999062" cy="999062"/>
          </a:xfrm>
          <a:noFill/>
        </p:grpSpPr>
        <p:sp>
          <p:nvSpPr>
            <p:cNvPr id="56" name="Oval 55"/>
            <p:cNvSpPr/>
            <p:nvPr/>
          </p:nvSpPr>
          <p:spPr>
            <a:xfrm>
              <a:off x="6663735" y="1976969"/>
              <a:ext cx="999062" cy="999062"/>
            </a:xfrm>
            <a:prstGeom prst="ellipse">
              <a:avLst/>
            </a:prstGeom>
            <a:grp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cxnSp>
          <p:nvCxnSpPr>
            <p:cNvPr id="57" name="Straight Connector 56"/>
            <p:cNvCxnSpPr>
              <a:stCxn id="56" idx="1"/>
              <a:endCxn id="56" idx="5"/>
            </p:cNvCxnSpPr>
            <p:nvPr/>
          </p:nvCxnSpPr>
          <p:spPr>
            <a:xfrm>
              <a:off x="6810044" y="2123278"/>
              <a:ext cx="706444" cy="706444"/>
            </a:xfrm>
            <a:prstGeom prst="line">
              <a:avLst/>
            </a:prstGeom>
            <a:grpFill/>
            <a:ln w="762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20495783"/>
      </p:ext>
    </p:extLst>
  </p:cSld>
  <p:clrMapOvr>
    <a:masterClrMapping/>
  </p:clrMapOvr>
  <p:transition spd="slow">
    <p:fade thruBlk="1"/>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838200" y="1752600"/>
            <a:ext cx="7848600" cy="2027911"/>
          </a:xfrm>
          <a:prstGeom prst="roundRect">
            <a:avLst>
              <a:gd name="adj" fmla="val 1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6" name="Rectangle 5"/>
          <p:cNvSpPr/>
          <p:nvPr/>
        </p:nvSpPr>
        <p:spPr>
          <a:xfrm>
            <a:off x="152400" y="152400"/>
            <a:ext cx="2057400" cy="838200"/>
          </a:xfrm>
          <a:prstGeom prst="rect">
            <a:avLst/>
          </a:prstGeom>
          <a:solidFill>
            <a:srgbClr val="00B0F0"/>
          </a:solidFill>
          <a:ln w="127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4" name="TextBox 3"/>
          <p:cNvSpPr txBox="1"/>
          <p:nvPr/>
        </p:nvSpPr>
        <p:spPr>
          <a:xfrm>
            <a:off x="685800" y="206514"/>
            <a:ext cx="1371600" cy="707886"/>
          </a:xfrm>
          <a:prstGeom prst="rect">
            <a:avLst/>
          </a:prstGeom>
          <a:noFill/>
        </p:spPr>
        <p:txBody>
          <a:bodyPr wrap="square" rtlCol="0">
            <a:spAutoFit/>
          </a:bodyPr>
          <a:lstStyle/>
          <a:p>
            <a:pPr algn="r" fontAlgn="auto">
              <a:spcBef>
                <a:spcPts val="0"/>
              </a:spcBef>
              <a:spcAft>
                <a:spcPts val="0"/>
              </a:spcAft>
            </a:pPr>
            <a:r>
              <a:rPr lang="en-US" sz="2000" dirty="0" smtClean="0">
                <a:solidFill>
                  <a:prstClr val="white"/>
                </a:solidFill>
                <a:latin typeface="Franklin Gothic Heavy" pitchFamily="34" charset="0"/>
                <a:ea typeface="+mn-ea"/>
                <a:cs typeface="+mn-cs"/>
              </a:rPr>
              <a:t>Use</a:t>
            </a:r>
          </a:p>
          <a:p>
            <a:pPr algn="r" fontAlgn="auto">
              <a:spcBef>
                <a:spcPts val="0"/>
              </a:spcBef>
              <a:spcAft>
                <a:spcPts val="0"/>
              </a:spcAft>
            </a:pPr>
            <a:r>
              <a:rPr lang="en-US" sz="2000" dirty="0" smtClean="0">
                <a:solidFill>
                  <a:prstClr val="white"/>
                </a:solidFill>
                <a:latin typeface="Franklin Gothic Heavy" pitchFamily="34" charset="0"/>
                <a:ea typeface="+mn-ea"/>
                <a:cs typeface="+mn-cs"/>
              </a:rPr>
              <a:t>Cases</a:t>
            </a:r>
            <a:endParaRPr lang="en-US" sz="2000" dirty="0">
              <a:solidFill>
                <a:prstClr val="white"/>
              </a:solidFill>
              <a:latin typeface="Franklin Gothic Heavy" pitchFamily="34" charset="0"/>
              <a:ea typeface="+mn-ea"/>
              <a:cs typeface="+mn-cs"/>
            </a:endParaRPr>
          </a:p>
        </p:txBody>
      </p:sp>
      <p:sp>
        <p:nvSpPr>
          <p:cNvPr id="3" name="TextBox 2"/>
          <p:cNvSpPr txBox="1"/>
          <p:nvPr/>
        </p:nvSpPr>
        <p:spPr>
          <a:xfrm>
            <a:off x="2362200" y="253425"/>
            <a:ext cx="6553200" cy="523220"/>
          </a:xfrm>
          <a:prstGeom prst="rect">
            <a:avLst/>
          </a:prstGeom>
          <a:noFill/>
        </p:spPr>
        <p:txBody>
          <a:bodyPr wrap="square" rtlCol="0">
            <a:spAutoFit/>
          </a:bodyPr>
          <a:lstStyle/>
          <a:p>
            <a:pPr fontAlgn="auto">
              <a:spcBef>
                <a:spcPts val="0"/>
              </a:spcBef>
              <a:spcAft>
                <a:spcPts val="0"/>
              </a:spcAft>
            </a:pPr>
            <a:r>
              <a:rPr lang="en-US" sz="2800" dirty="0" smtClean="0">
                <a:solidFill>
                  <a:srgbClr val="FF0000"/>
                </a:solidFill>
                <a:latin typeface="Franklin Gothic Heavy" pitchFamily="34" charset="0"/>
                <a:ea typeface="+mn-ea"/>
                <a:cs typeface="+mn-cs"/>
              </a:rPr>
              <a:t>Permissions based resource access</a:t>
            </a:r>
            <a:endParaRPr lang="en-US" sz="2800" dirty="0">
              <a:solidFill>
                <a:srgbClr val="FF0000"/>
              </a:solidFill>
              <a:latin typeface="Franklin Gothic Heavy" pitchFamily="34" charset="0"/>
              <a:ea typeface="+mn-ea"/>
              <a:cs typeface="+mn-cs"/>
            </a:endParaRPr>
          </a:p>
        </p:txBody>
      </p:sp>
      <p:sp>
        <p:nvSpPr>
          <p:cNvPr id="11" name="TextBox 10"/>
          <p:cNvSpPr txBox="1"/>
          <p:nvPr/>
        </p:nvSpPr>
        <p:spPr>
          <a:xfrm>
            <a:off x="174622" y="1143000"/>
            <a:ext cx="8740777" cy="461665"/>
          </a:xfrm>
          <a:prstGeom prst="rect">
            <a:avLst/>
          </a:prstGeom>
          <a:noFill/>
        </p:spPr>
        <p:txBody>
          <a:bodyPr wrap="square" rtlCol="0">
            <a:spAutoFit/>
          </a:bodyPr>
          <a:lstStyle/>
          <a:p>
            <a:pPr algn="ctr" fontAlgn="auto">
              <a:spcBef>
                <a:spcPts val="0"/>
              </a:spcBef>
              <a:spcAft>
                <a:spcPts val="0"/>
              </a:spcAft>
            </a:pPr>
            <a:r>
              <a:rPr lang="en-US" sz="2400" dirty="0" smtClean="0">
                <a:solidFill>
                  <a:prstClr val="black"/>
                </a:solidFill>
                <a:latin typeface="Franklin Gothic Heavy" pitchFamily="34" charset="0"/>
                <a:ea typeface="+mn-ea"/>
                <a:cs typeface="+mn-cs"/>
              </a:rPr>
              <a:t>Lock down which resources remote users can access</a:t>
            </a:r>
            <a:endParaRPr lang="en-US" sz="2400" dirty="0">
              <a:solidFill>
                <a:prstClr val="black"/>
              </a:solidFill>
              <a:latin typeface="Franklin Gothic Heavy" pitchFamily="34" charset="0"/>
              <a:ea typeface="+mn-ea"/>
              <a:cs typeface="+mn-cs"/>
            </a:endParaRPr>
          </a:p>
        </p:txBody>
      </p:sp>
      <p:sp>
        <p:nvSpPr>
          <p:cNvPr id="15" name="Oval 14"/>
          <p:cNvSpPr/>
          <p:nvPr/>
        </p:nvSpPr>
        <p:spPr>
          <a:xfrm>
            <a:off x="571500" y="2438400"/>
            <a:ext cx="533400" cy="533400"/>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400" dirty="0" smtClean="0">
                <a:solidFill>
                  <a:prstClr val="white"/>
                </a:solidFill>
                <a:latin typeface="Franklin Gothic Heavy" pitchFamily="34" charset="0"/>
              </a:rPr>
              <a:t>1</a:t>
            </a:r>
            <a:endParaRPr lang="en-US" sz="1800" dirty="0">
              <a:solidFill>
                <a:prstClr val="white"/>
              </a:solidFill>
              <a:latin typeface="Franklin Gothic Heavy" pitchFamily="34" charset="0"/>
            </a:endParaRPr>
          </a:p>
        </p:txBody>
      </p:sp>
      <p:sp>
        <p:nvSpPr>
          <p:cNvPr id="16" name="TextBox 15"/>
          <p:cNvSpPr txBox="1"/>
          <p:nvPr/>
        </p:nvSpPr>
        <p:spPr>
          <a:xfrm>
            <a:off x="1190624" y="1828800"/>
            <a:ext cx="6581776" cy="707886"/>
          </a:xfrm>
          <a:prstGeom prst="rect">
            <a:avLst/>
          </a:prstGeom>
          <a:noFill/>
        </p:spPr>
        <p:txBody>
          <a:bodyPr wrap="square" rtlCol="0">
            <a:spAutoFit/>
          </a:bodyPr>
          <a:lstStyle/>
          <a:p>
            <a:pPr fontAlgn="auto">
              <a:spcBef>
                <a:spcPts val="0"/>
              </a:spcBef>
              <a:spcAft>
                <a:spcPts val="0"/>
              </a:spcAft>
            </a:pPr>
            <a:r>
              <a:rPr lang="en-US" sz="2000" dirty="0" smtClean="0">
                <a:solidFill>
                  <a:srgbClr val="1F497D"/>
                </a:solidFill>
                <a:latin typeface="Franklin Gothic Book" pitchFamily="34" charset="0"/>
                <a:ea typeface="+mn-ea"/>
                <a:cs typeface="+mn-cs"/>
              </a:rPr>
              <a:t>IT enables remote access for user and defines which resources they can access across the secure link</a:t>
            </a:r>
            <a:endParaRPr lang="en-US" sz="2000" dirty="0">
              <a:solidFill>
                <a:srgbClr val="1F497D"/>
              </a:solidFill>
              <a:latin typeface="Franklin Gothic Book" pitchFamily="34" charset="0"/>
              <a:ea typeface="+mn-ea"/>
              <a:cs typeface="+mn-cs"/>
            </a:endParaRPr>
          </a:p>
        </p:txBody>
      </p:sp>
      <p:pic>
        <p:nvPicPr>
          <p:cNvPr id="1024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69567" y="2514600"/>
            <a:ext cx="792163" cy="122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09800" y="2671922"/>
            <a:ext cx="1040039" cy="936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Arrow Connector 9"/>
          <p:cNvCxnSpPr/>
          <p:nvPr/>
        </p:nvCxnSpPr>
        <p:spPr>
          <a:xfrm>
            <a:off x="3505200" y="3071381"/>
            <a:ext cx="2209800" cy="0"/>
          </a:xfrm>
          <a:prstGeom prst="straightConnector1">
            <a:avLst/>
          </a:prstGeom>
          <a:ln w="76200">
            <a:solidFill>
              <a:schemeClr val="tx2">
                <a:lumMod val="20000"/>
                <a:lumOff val="8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4114800" y="2583435"/>
            <a:ext cx="975893" cy="975893"/>
            <a:chOff x="3798652" y="2563744"/>
            <a:chExt cx="1397046" cy="1397046"/>
          </a:xfrm>
        </p:grpSpPr>
        <p:sp>
          <p:nvSpPr>
            <p:cNvPr id="2" name="Oval 1"/>
            <p:cNvSpPr/>
            <p:nvPr/>
          </p:nvSpPr>
          <p:spPr>
            <a:xfrm>
              <a:off x="3798652" y="2563744"/>
              <a:ext cx="1397046" cy="1397046"/>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pic>
          <p:nvPicPr>
            <p:cNvPr id="10244"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881227" y="2984897"/>
              <a:ext cx="1200569" cy="629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3" name="Rounded Rectangle 42"/>
          <p:cNvSpPr/>
          <p:nvPr/>
        </p:nvSpPr>
        <p:spPr>
          <a:xfrm>
            <a:off x="838200" y="4038600"/>
            <a:ext cx="7848600" cy="2027911"/>
          </a:xfrm>
          <a:prstGeom prst="roundRect">
            <a:avLst>
              <a:gd name="adj" fmla="val 1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pic>
        <p:nvPicPr>
          <p:cNvPr id="4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37656" y="4792780"/>
            <a:ext cx="792163" cy="122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TextBox 44"/>
          <p:cNvSpPr txBox="1"/>
          <p:nvPr/>
        </p:nvSpPr>
        <p:spPr>
          <a:xfrm>
            <a:off x="1219200" y="4084894"/>
            <a:ext cx="6094551" cy="707886"/>
          </a:xfrm>
          <a:prstGeom prst="rect">
            <a:avLst/>
          </a:prstGeom>
          <a:noFill/>
        </p:spPr>
        <p:txBody>
          <a:bodyPr wrap="square" rtlCol="0">
            <a:spAutoFit/>
          </a:bodyPr>
          <a:lstStyle/>
          <a:p>
            <a:pPr fontAlgn="auto">
              <a:spcBef>
                <a:spcPts val="0"/>
              </a:spcBef>
              <a:spcAft>
                <a:spcPts val="0"/>
              </a:spcAft>
            </a:pPr>
            <a:r>
              <a:rPr lang="en-US" sz="2000" dirty="0" smtClean="0">
                <a:solidFill>
                  <a:srgbClr val="1F497D"/>
                </a:solidFill>
                <a:latin typeface="Franklin Gothic Book" pitchFamily="34" charset="0"/>
                <a:ea typeface="+mn-ea"/>
                <a:cs typeface="+mn-cs"/>
              </a:rPr>
              <a:t>3LM routes and enables or blocks access to internal resources based on user profile</a:t>
            </a:r>
            <a:endParaRPr lang="en-US" sz="2000" dirty="0">
              <a:solidFill>
                <a:srgbClr val="1F497D"/>
              </a:solidFill>
              <a:latin typeface="Franklin Gothic Book" pitchFamily="34" charset="0"/>
              <a:ea typeface="+mn-ea"/>
              <a:cs typeface="+mn-cs"/>
            </a:endParaRPr>
          </a:p>
        </p:txBody>
      </p:sp>
      <p:sp>
        <p:nvSpPr>
          <p:cNvPr id="46" name="Oval 45"/>
          <p:cNvSpPr/>
          <p:nvPr/>
        </p:nvSpPr>
        <p:spPr>
          <a:xfrm>
            <a:off x="571500" y="4792780"/>
            <a:ext cx="533400" cy="533400"/>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400" dirty="0">
                <a:solidFill>
                  <a:prstClr val="white"/>
                </a:solidFill>
                <a:latin typeface="Franklin Gothic Heavy" pitchFamily="34" charset="0"/>
              </a:rPr>
              <a:t>2</a:t>
            </a:r>
            <a:endParaRPr lang="en-US" sz="1800" dirty="0">
              <a:solidFill>
                <a:prstClr val="white"/>
              </a:solidFill>
              <a:latin typeface="Franklin Gothic Heavy" pitchFamily="34" charset="0"/>
            </a:endParaRPr>
          </a:p>
        </p:txBody>
      </p:sp>
      <p:cxnSp>
        <p:nvCxnSpPr>
          <p:cNvPr id="47" name="Straight Arrow Connector 46"/>
          <p:cNvCxnSpPr/>
          <p:nvPr/>
        </p:nvCxnSpPr>
        <p:spPr>
          <a:xfrm>
            <a:off x="2801328" y="5070161"/>
            <a:ext cx="3828072" cy="0"/>
          </a:xfrm>
          <a:prstGeom prst="straightConnector1">
            <a:avLst/>
          </a:prstGeom>
          <a:ln w="76200" cap="rnd">
            <a:solidFill>
              <a:schemeClr val="accent3"/>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2801328" y="5614798"/>
            <a:ext cx="4437672" cy="0"/>
          </a:xfrm>
          <a:prstGeom prst="straightConnector1">
            <a:avLst/>
          </a:prstGeom>
          <a:ln w="76200" cap="rnd">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49" name="Group 48"/>
          <p:cNvGrpSpPr/>
          <p:nvPr/>
        </p:nvGrpSpPr>
        <p:grpSpPr>
          <a:xfrm>
            <a:off x="4443449" y="4838233"/>
            <a:ext cx="975893" cy="975893"/>
            <a:chOff x="3798652" y="2563744"/>
            <a:chExt cx="1397046" cy="1397046"/>
          </a:xfrm>
        </p:grpSpPr>
        <p:sp>
          <p:nvSpPr>
            <p:cNvPr id="50" name="Oval 49"/>
            <p:cNvSpPr/>
            <p:nvPr/>
          </p:nvSpPr>
          <p:spPr>
            <a:xfrm>
              <a:off x="3798652" y="2563744"/>
              <a:ext cx="1397046" cy="1397046"/>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pic>
          <p:nvPicPr>
            <p:cNvPr id="51"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881227" y="2984897"/>
              <a:ext cx="1200569" cy="629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6" name="Group 75"/>
          <p:cNvGrpSpPr/>
          <p:nvPr/>
        </p:nvGrpSpPr>
        <p:grpSpPr>
          <a:xfrm>
            <a:off x="7076569" y="4420072"/>
            <a:ext cx="521936" cy="521936"/>
            <a:chOff x="7556500" y="4548225"/>
            <a:chExt cx="521936" cy="521936"/>
          </a:xfrm>
        </p:grpSpPr>
        <p:pic>
          <p:nvPicPr>
            <p:cNvPr id="10247" name="Picture 7"/>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604889" y="4650207"/>
              <a:ext cx="425157" cy="376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 name="Oval 74"/>
            <p:cNvSpPr/>
            <p:nvPr/>
          </p:nvSpPr>
          <p:spPr>
            <a:xfrm>
              <a:off x="7556500" y="4548225"/>
              <a:ext cx="521936" cy="521936"/>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grpSp>
      <p:pic>
        <p:nvPicPr>
          <p:cNvPr id="10245"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662045" y="4581611"/>
            <a:ext cx="485498" cy="720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7" name="Group 76"/>
          <p:cNvGrpSpPr/>
          <p:nvPr/>
        </p:nvGrpSpPr>
        <p:grpSpPr>
          <a:xfrm>
            <a:off x="7699066" y="5070161"/>
            <a:ext cx="529146" cy="521936"/>
            <a:chOff x="7893171" y="4647034"/>
            <a:chExt cx="529146" cy="521936"/>
          </a:xfrm>
        </p:grpSpPr>
        <p:pic>
          <p:nvPicPr>
            <p:cNvPr id="10248" name="Picture 8"/>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963639" y="4681040"/>
              <a:ext cx="458678"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7" name="Oval 86"/>
            <p:cNvSpPr/>
            <p:nvPr/>
          </p:nvSpPr>
          <p:spPr>
            <a:xfrm>
              <a:off x="7893171" y="4647034"/>
              <a:ext cx="521936" cy="5219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grpSp>
      <p:pic>
        <p:nvPicPr>
          <p:cNvPr id="58"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313751" y="5278403"/>
            <a:ext cx="485498" cy="720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4282882"/>
      </p:ext>
    </p:extLst>
  </p:cSld>
  <p:clrMapOvr>
    <a:masterClrMapping/>
  </p:clrMapOvr>
  <p:transition spd="slow">
    <p:fade thruBlk="1"/>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 y="152400"/>
            <a:ext cx="2057400" cy="838200"/>
          </a:xfrm>
          <a:prstGeom prst="rect">
            <a:avLst/>
          </a:prstGeom>
          <a:solidFill>
            <a:srgbClr val="00B0F0"/>
          </a:solidFill>
          <a:ln w="127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4" name="TextBox 3"/>
          <p:cNvSpPr txBox="1"/>
          <p:nvPr/>
        </p:nvSpPr>
        <p:spPr>
          <a:xfrm>
            <a:off x="685800" y="206514"/>
            <a:ext cx="1371600" cy="707886"/>
          </a:xfrm>
          <a:prstGeom prst="rect">
            <a:avLst/>
          </a:prstGeom>
          <a:noFill/>
        </p:spPr>
        <p:txBody>
          <a:bodyPr wrap="square" rtlCol="0">
            <a:spAutoFit/>
          </a:bodyPr>
          <a:lstStyle/>
          <a:p>
            <a:pPr algn="r" fontAlgn="auto">
              <a:spcBef>
                <a:spcPts val="0"/>
              </a:spcBef>
              <a:spcAft>
                <a:spcPts val="0"/>
              </a:spcAft>
            </a:pPr>
            <a:r>
              <a:rPr lang="en-US" sz="2000" dirty="0" smtClean="0">
                <a:solidFill>
                  <a:prstClr val="white"/>
                </a:solidFill>
                <a:latin typeface="Franklin Gothic Heavy" pitchFamily="34" charset="0"/>
                <a:ea typeface="+mn-ea"/>
                <a:cs typeface="+mn-cs"/>
              </a:rPr>
              <a:t>Use</a:t>
            </a:r>
          </a:p>
          <a:p>
            <a:pPr algn="r" fontAlgn="auto">
              <a:spcBef>
                <a:spcPts val="0"/>
              </a:spcBef>
              <a:spcAft>
                <a:spcPts val="0"/>
              </a:spcAft>
            </a:pPr>
            <a:r>
              <a:rPr lang="en-US" sz="2000" dirty="0" smtClean="0">
                <a:solidFill>
                  <a:prstClr val="white"/>
                </a:solidFill>
                <a:latin typeface="Franklin Gothic Heavy" pitchFamily="34" charset="0"/>
                <a:ea typeface="+mn-ea"/>
                <a:cs typeface="+mn-cs"/>
              </a:rPr>
              <a:t>Cases</a:t>
            </a:r>
            <a:endParaRPr lang="en-US" sz="2000" dirty="0">
              <a:solidFill>
                <a:prstClr val="white"/>
              </a:solidFill>
              <a:latin typeface="Franklin Gothic Heavy" pitchFamily="34" charset="0"/>
              <a:ea typeface="+mn-ea"/>
              <a:cs typeface="+mn-cs"/>
            </a:endParaRPr>
          </a:p>
        </p:txBody>
      </p:sp>
      <p:sp>
        <p:nvSpPr>
          <p:cNvPr id="3" name="TextBox 2"/>
          <p:cNvSpPr txBox="1"/>
          <p:nvPr/>
        </p:nvSpPr>
        <p:spPr>
          <a:xfrm>
            <a:off x="2362200" y="253425"/>
            <a:ext cx="6553200" cy="523220"/>
          </a:xfrm>
          <a:prstGeom prst="rect">
            <a:avLst/>
          </a:prstGeom>
          <a:noFill/>
        </p:spPr>
        <p:txBody>
          <a:bodyPr wrap="square" rtlCol="0">
            <a:spAutoFit/>
          </a:bodyPr>
          <a:lstStyle/>
          <a:p>
            <a:pPr fontAlgn="auto">
              <a:spcBef>
                <a:spcPts val="0"/>
              </a:spcBef>
              <a:spcAft>
                <a:spcPts val="0"/>
              </a:spcAft>
            </a:pPr>
            <a:r>
              <a:rPr lang="en-US" sz="2800" dirty="0" smtClean="0">
                <a:solidFill>
                  <a:srgbClr val="FF0000"/>
                </a:solidFill>
                <a:latin typeface="Franklin Gothic Heavy" pitchFamily="34" charset="0"/>
                <a:ea typeface="+mn-ea"/>
                <a:cs typeface="+mn-cs"/>
              </a:rPr>
              <a:t>Unique configurations for business</a:t>
            </a:r>
            <a:endParaRPr lang="en-US" sz="2800" dirty="0">
              <a:solidFill>
                <a:srgbClr val="FF0000"/>
              </a:solidFill>
              <a:latin typeface="Franklin Gothic Heavy" pitchFamily="34" charset="0"/>
              <a:ea typeface="+mn-ea"/>
              <a:cs typeface="+mn-cs"/>
            </a:endParaRPr>
          </a:p>
        </p:txBody>
      </p:sp>
      <p:sp>
        <p:nvSpPr>
          <p:cNvPr id="7" name="Rounded Rectangle 6"/>
          <p:cNvSpPr/>
          <p:nvPr/>
        </p:nvSpPr>
        <p:spPr>
          <a:xfrm>
            <a:off x="529655" y="1604666"/>
            <a:ext cx="8157145" cy="1853656"/>
          </a:xfrm>
          <a:prstGeom prst="roundRect">
            <a:avLst>
              <a:gd name="adj" fmla="val 1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8" name="TextBox 7"/>
          <p:cNvSpPr txBox="1"/>
          <p:nvPr/>
        </p:nvSpPr>
        <p:spPr>
          <a:xfrm>
            <a:off x="529655" y="1143000"/>
            <a:ext cx="5794945" cy="461665"/>
          </a:xfrm>
          <a:prstGeom prst="rect">
            <a:avLst/>
          </a:prstGeom>
          <a:noFill/>
        </p:spPr>
        <p:txBody>
          <a:bodyPr wrap="square" rtlCol="0">
            <a:spAutoFit/>
          </a:bodyPr>
          <a:lstStyle/>
          <a:p>
            <a:pPr fontAlgn="auto">
              <a:spcBef>
                <a:spcPts val="0"/>
              </a:spcBef>
              <a:spcAft>
                <a:spcPts val="0"/>
              </a:spcAft>
            </a:pPr>
            <a:r>
              <a:rPr lang="en-US" sz="2400" dirty="0" smtClean="0">
                <a:solidFill>
                  <a:prstClr val="black"/>
                </a:solidFill>
                <a:latin typeface="Franklin Gothic Heavy" pitchFamily="34" charset="0"/>
                <a:ea typeface="+mn-ea"/>
                <a:cs typeface="+mn-cs"/>
              </a:rPr>
              <a:t>Track devices and whereabouts</a:t>
            </a:r>
            <a:endParaRPr lang="en-US" sz="2400" dirty="0">
              <a:solidFill>
                <a:prstClr val="black"/>
              </a:solidFill>
              <a:latin typeface="Franklin Gothic Heavy" pitchFamily="34" charset="0"/>
              <a:ea typeface="+mn-ea"/>
              <a:cs typeface="+mn-cs"/>
            </a:endParaRPr>
          </a:p>
        </p:txBody>
      </p:sp>
      <p:sp>
        <p:nvSpPr>
          <p:cNvPr id="10" name="TextBox 9"/>
          <p:cNvSpPr txBox="1"/>
          <p:nvPr/>
        </p:nvSpPr>
        <p:spPr>
          <a:xfrm>
            <a:off x="756128" y="1600200"/>
            <a:ext cx="7702071" cy="707886"/>
          </a:xfrm>
          <a:prstGeom prst="rect">
            <a:avLst/>
          </a:prstGeom>
          <a:noFill/>
        </p:spPr>
        <p:txBody>
          <a:bodyPr wrap="square" rtlCol="0">
            <a:spAutoFit/>
          </a:bodyPr>
          <a:lstStyle/>
          <a:p>
            <a:pPr fontAlgn="auto">
              <a:spcBef>
                <a:spcPts val="0"/>
              </a:spcBef>
              <a:spcAft>
                <a:spcPts val="0"/>
              </a:spcAft>
            </a:pPr>
            <a:r>
              <a:rPr lang="en-US" sz="2000" dirty="0" smtClean="0">
                <a:solidFill>
                  <a:srgbClr val="1F497D"/>
                </a:solidFill>
                <a:latin typeface="Franklin Gothic Book" pitchFamily="34" charset="0"/>
                <a:ea typeface="+mn-ea"/>
                <a:cs typeface="+mn-cs"/>
              </a:rPr>
              <a:t>Enable ‘breadcrumb’ tracking of devices to track history of location of a device</a:t>
            </a:r>
            <a:endParaRPr lang="en-US" sz="2000" dirty="0">
              <a:solidFill>
                <a:srgbClr val="1F497D"/>
              </a:solidFill>
              <a:latin typeface="Franklin Gothic Book" pitchFamily="34" charset="0"/>
              <a:ea typeface="+mn-ea"/>
              <a:cs typeface="+mn-cs"/>
            </a:endParaRPr>
          </a:p>
        </p:txBody>
      </p:sp>
      <p:pic>
        <p:nvPicPr>
          <p:cNvPr id="11"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09165" y="2134486"/>
            <a:ext cx="792163" cy="122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810000" y="2057400"/>
            <a:ext cx="2667000" cy="1219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pic>
        <p:nvPicPr>
          <p:cNvPr id="1126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76430" y="2134486"/>
            <a:ext cx="2524370"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Rounded Rectangle 52"/>
          <p:cNvSpPr/>
          <p:nvPr/>
        </p:nvSpPr>
        <p:spPr>
          <a:xfrm>
            <a:off x="529655" y="4089944"/>
            <a:ext cx="8157145" cy="1853656"/>
          </a:xfrm>
          <a:prstGeom prst="roundRect">
            <a:avLst>
              <a:gd name="adj" fmla="val 1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54" name="TextBox 53"/>
          <p:cNvSpPr txBox="1"/>
          <p:nvPr/>
        </p:nvSpPr>
        <p:spPr>
          <a:xfrm>
            <a:off x="529655" y="3628278"/>
            <a:ext cx="8385745" cy="461665"/>
          </a:xfrm>
          <a:prstGeom prst="rect">
            <a:avLst/>
          </a:prstGeom>
          <a:noFill/>
        </p:spPr>
        <p:txBody>
          <a:bodyPr wrap="square" rtlCol="0">
            <a:spAutoFit/>
          </a:bodyPr>
          <a:lstStyle/>
          <a:p>
            <a:pPr fontAlgn="auto">
              <a:spcBef>
                <a:spcPts val="0"/>
              </a:spcBef>
              <a:spcAft>
                <a:spcPts val="0"/>
              </a:spcAft>
            </a:pPr>
            <a:r>
              <a:rPr lang="en-US" sz="2400" dirty="0" smtClean="0">
                <a:solidFill>
                  <a:prstClr val="black"/>
                </a:solidFill>
                <a:latin typeface="Franklin Gothic Heavy" pitchFamily="34" charset="0"/>
                <a:ea typeface="+mn-ea"/>
                <a:cs typeface="+mn-cs"/>
              </a:rPr>
              <a:t>Lock down and manage devices to limited purpose</a:t>
            </a:r>
            <a:endParaRPr lang="en-US" sz="2400" dirty="0">
              <a:solidFill>
                <a:prstClr val="black"/>
              </a:solidFill>
              <a:latin typeface="Franklin Gothic Heavy" pitchFamily="34" charset="0"/>
              <a:ea typeface="+mn-ea"/>
              <a:cs typeface="+mn-cs"/>
            </a:endParaRPr>
          </a:p>
        </p:txBody>
      </p:sp>
      <p:sp>
        <p:nvSpPr>
          <p:cNvPr id="55" name="TextBox 54"/>
          <p:cNvSpPr txBox="1"/>
          <p:nvPr/>
        </p:nvSpPr>
        <p:spPr>
          <a:xfrm>
            <a:off x="756128" y="4085478"/>
            <a:ext cx="7702071" cy="707886"/>
          </a:xfrm>
          <a:prstGeom prst="rect">
            <a:avLst/>
          </a:prstGeom>
          <a:noFill/>
        </p:spPr>
        <p:txBody>
          <a:bodyPr wrap="square" rtlCol="0">
            <a:spAutoFit/>
          </a:bodyPr>
          <a:lstStyle/>
          <a:p>
            <a:pPr fontAlgn="auto">
              <a:spcBef>
                <a:spcPts val="0"/>
              </a:spcBef>
              <a:spcAft>
                <a:spcPts val="0"/>
              </a:spcAft>
            </a:pPr>
            <a:r>
              <a:rPr lang="en-US" sz="2000" dirty="0" smtClean="0">
                <a:solidFill>
                  <a:srgbClr val="1F497D"/>
                </a:solidFill>
                <a:latin typeface="Franklin Gothic Book" pitchFamily="34" charset="0"/>
                <a:ea typeface="+mn-ea"/>
                <a:cs typeface="+mn-cs"/>
              </a:rPr>
              <a:t>Enable ‘Kiosk-mode’ type scenarios limiting devices to only use one or a few applications</a:t>
            </a:r>
            <a:endParaRPr lang="en-US" sz="2000" dirty="0">
              <a:solidFill>
                <a:srgbClr val="1F497D"/>
              </a:solidFill>
              <a:latin typeface="Franklin Gothic Book" pitchFamily="34" charset="0"/>
              <a:ea typeface="+mn-ea"/>
              <a:cs typeface="+mn-cs"/>
            </a:endParaRPr>
          </a:p>
        </p:txBody>
      </p:sp>
      <p:sp>
        <p:nvSpPr>
          <p:cNvPr id="46" name="Right Arrow 45"/>
          <p:cNvSpPr/>
          <p:nvPr/>
        </p:nvSpPr>
        <p:spPr>
          <a:xfrm>
            <a:off x="3374454" y="4793364"/>
            <a:ext cx="1664309" cy="845436"/>
          </a:xfrm>
          <a:prstGeom prst="rightArrow">
            <a:avLst/>
          </a:prstGeom>
          <a:gradFill flip="none" rotWithShape="1">
            <a:gsLst>
              <a:gs pos="0">
                <a:schemeClr val="accent1">
                  <a:tint val="66000"/>
                  <a:satMod val="160000"/>
                </a:schemeClr>
              </a:gs>
              <a:gs pos="100000">
                <a:schemeClr val="bg1">
                  <a:alpha val="47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pic>
        <p:nvPicPr>
          <p:cNvPr id="5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01328" y="4619764"/>
            <a:ext cx="792163" cy="122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278724" y="4437965"/>
            <a:ext cx="844410" cy="1407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 name="Rectangle 59"/>
          <p:cNvSpPr/>
          <p:nvPr/>
        </p:nvSpPr>
        <p:spPr>
          <a:xfrm>
            <a:off x="5511006" y="5151735"/>
            <a:ext cx="178594" cy="192361"/>
          </a:xfrm>
          <a:prstGeom prst="rect">
            <a:avLst/>
          </a:prstGeom>
          <a:noFill/>
          <a:ln>
            <a:solidFill>
              <a:schemeClr val="bg1"/>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grpSp>
        <p:nvGrpSpPr>
          <p:cNvPr id="63" name="Group 62"/>
          <p:cNvGrpSpPr/>
          <p:nvPr/>
        </p:nvGrpSpPr>
        <p:grpSpPr>
          <a:xfrm>
            <a:off x="5334000" y="4876800"/>
            <a:ext cx="152400" cy="152400"/>
            <a:chOff x="6400800" y="4876800"/>
            <a:chExt cx="152400" cy="152400"/>
          </a:xfrm>
        </p:grpSpPr>
        <p:cxnSp>
          <p:nvCxnSpPr>
            <p:cNvPr id="62" name="Straight Connector 61"/>
            <p:cNvCxnSpPr/>
            <p:nvPr/>
          </p:nvCxnSpPr>
          <p:spPr>
            <a:xfrm>
              <a:off x="6400800" y="4876800"/>
              <a:ext cx="152400" cy="152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a:off x="6400800" y="4876800"/>
              <a:ext cx="152400" cy="152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8" name="Group 67"/>
          <p:cNvGrpSpPr/>
          <p:nvPr/>
        </p:nvGrpSpPr>
        <p:grpSpPr>
          <a:xfrm>
            <a:off x="5537200" y="4876800"/>
            <a:ext cx="152400" cy="152400"/>
            <a:chOff x="6400800" y="4876800"/>
            <a:chExt cx="152400" cy="152400"/>
          </a:xfrm>
        </p:grpSpPr>
        <p:cxnSp>
          <p:nvCxnSpPr>
            <p:cNvPr id="69" name="Straight Connector 68"/>
            <p:cNvCxnSpPr/>
            <p:nvPr/>
          </p:nvCxnSpPr>
          <p:spPr>
            <a:xfrm>
              <a:off x="6400800" y="4876800"/>
              <a:ext cx="152400" cy="152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16200000">
              <a:off x="6400800" y="4876800"/>
              <a:ext cx="152400" cy="152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1" name="Group 70"/>
          <p:cNvGrpSpPr/>
          <p:nvPr/>
        </p:nvGrpSpPr>
        <p:grpSpPr>
          <a:xfrm>
            <a:off x="5740400" y="4876800"/>
            <a:ext cx="152400" cy="152400"/>
            <a:chOff x="6400800" y="4876800"/>
            <a:chExt cx="152400" cy="152400"/>
          </a:xfrm>
        </p:grpSpPr>
        <p:cxnSp>
          <p:nvCxnSpPr>
            <p:cNvPr id="72" name="Straight Connector 71"/>
            <p:cNvCxnSpPr/>
            <p:nvPr/>
          </p:nvCxnSpPr>
          <p:spPr>
            <a:xfrm>
              <a:off x="6400800" y="4876800"/>
              <a:ext cx="152400" cy="152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a:off x="6400800" y="4876800"/>
              <a:ext cx="152400" cy="152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4" name="Group 73"/>
          <p:cNvGrpSpPr/>
          <p:nvPr/>
        </p:nvGrpSpPr>
        <p:grpSpPr>
          <a:xfrm>
            <a:off x="5943600" y="4876800"/>
            <a:ext cx="152400" cy="152400"/>
            <a:chOff x="6400800" y="4876800"/>
            <a:chExt cx="152400" cy="152400"/>
          </a:xfrm>
        </p:grpSpPr>
        <p:cxnSp>
          <p:nvCxnSpPr>
            <p:cNvPr id="75" name="Straight Connector 74"/>
            <p:cNvCxnSpPr/>
            <p:nvPr/>
          </p:nvCxnSpPr>
          <p:spPr>
            <a:xfrm>
              <a:off x="6400800" y="4876800"/>
              <a:ext cx="152400" cy="152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a:off x="6400800" y="4876800"/>
              <a:ext cx="152400" cy="152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7" name="Group 76"/>
          <p:cNvGrpSpPr/>
          <p:nvPr/>
        </p:nvGrpSpPr>
        <p:grpSpPr>
          <a:xfrm>
            <a:off x="5334000" y="5171715"/>
            <a:ext cx="152400" cy="152400"/>
            <a:chOff x="6400800" y="4876800"/>
            <a:chExt cx="152400" cy="152400"/>
          </a:xfrm>
        </p:grpSpPr>
        <p:cxnSp>
          <p:nvCxnSpPr>
            <p:cNvPr id="78" name="Straight Connector 77"/>
            <p:cNvCxnSpPr/>
            <p:nvPr/>
          </p:nvCxnSpPr>
          <p:spPr>
            <a:xfrm>
              <a:off x="6400800" y="4876800"/>
              <a:ext cx="152400" cy="152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16200000">
              <a:off x="6400800" y="4876800"/>
              <a:ext cx="152400" cy="152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80" name="Group 79"/>
          <p:cNvGrpSpPr/>
          <p:nvPr/>
        </p:nvGrpSpPr>
        <p:grpSpPr>
          <a:xfrm>
            <a:off x="5760697" y="5171715"/>
            <a:ext cx="152400" cy="152400"/>
            <a:chOff x="6400800" y="4876800"/>
            <a:chExt cx="152400" cy="152400"/>
          </a:xfrm>
        </p:grpSpPr>
        <p:cxnSp>
          <p:nvCxnSpPr>
            <p:cNvPr id="81" name="Straight Connector 80"/>
            <p:cNvCxnSpPr/>
            <p:nvPr/>
          </p:nvCxnSpPr>
          <p:spPr>
            <a:xfrm>
              <a:off x="6400800" y="4876800"/>
              <a:ext cx="152400" cy="152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16200000">
              <a:off x="6400800" y="4876800"/>
              <a:ext cx="152400" cy="152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83" name="Group 82"/>
          <p:cNvGrpSpPr/>
          <p:nvPr/>
        </p:nvGrpSpPr>
        <p:grpSpPr>
          <a:xfrm>
            <a:off x="5954065" y="5171715"/>
            <a:ext cx="152400" cy="152400"/>
            <a:chOff x="6400800" y="4876800"/>
            <a:chExt cx="152400" cy="152400"/>
          </a:xfrm>
        </p:grpSpPr>
        <p:cxnSp>
          <p:nvCxnSpPr>
            <p:cNvPr id="84" name="Straight Connector 83"/>
            <p:cNvCxnSpPr/>
            <p:nvPr/>
          </p:nvCxnSpPr>
          <p:spPr>
            <a:xfrm>
              <a:off x="6400800" y="4876800"/>
              <a:ext cx="152400" cy="152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a:off x="6400800" y="4876800"/>
              <a:ext cx="152400" cy="152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p:nvGrpSpPr>
        <p:grpSpPr>
          <a:xfrm>
            <a:off x="5945981" y="5486400"/>
            <a:ext cx="152400" cy="152400"/>
            <a:chOff x="6400800" y="4876800"/>
            <a:chExt cx="152400" cy="152400"/>
          </a:xfrm>
        </p:grpSpPr>
        <p:cxnSp>
          <p:nvCxnSpPr>
            <p:cNvPr id="87" name="Straight Connector 86"/>
            <p:cNvCxnSpPr/>
            <p:nvPr/>
          </p:nvCxnSpPr>
          <p:spPr>
            <a:xfrm>
              <a:off x="6400800" y="4876800"/>
              <a:ext cx="152400" cy="152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16200000">
              <a:off x="6400800" y="4876800"/>
              <a:ext cx="152400" cy="152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p:nvGrpSpPr>
        <p:grpSpPr>
          <a:xfrm>
            <a:off x="5741988" y="5486400"/>
            <a:ext cx="152400" cy="152400"/>
            <a:chOff x="6400800" y="4876800"/>
            <a:chExt cx="152400" cy="152400"/>
          </a:xfrm>
        </p:grpSpPr>
        <p:cxnSp>
          <p:nvCxnSpPr>
            <p:cNvPr id="90" name="Straight Connector 89"/>
            <p:cNvCxnSpPr/>
            <p:nvPr/>
          </p:nvCxnSpPr>
          <p:spPr>
            <a:xfrm>
              <a:off x="6400800" y="4876800"/>
              <a:ext cx="152400" cy="152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rot="16200000">
              <a:off x="6400800" y="4876800"/>
              <a:ext cx="152400" cy="152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p:nvGrpSpPr>
        <p:grpSpPr>
          <a:xfrm>
            <a:off x="5537994" y="5486400"/>
            <a:ext cx="152400" cy="152400"/>
            <a:chOff x="6400800" y="4876800"/>
            <a:chExt cx="152400" cy="152400"/>
          </a:xfrm>
        </p:grpSpPr>
        <p:cxnSp>
          <p:nvCxnSpPr>
            <p:cNvPr id="93" name="Straight Connector 92"/>
            <p:cNvCxnSpPr/>
            <p:nvPr/>
          </p:nvCxnSpPr>
          <p:spPr>
            <a:xfrm>
              <a:off x="6400800" y="4876800"/>
              <a:ext cx="152400" cy="152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rot="16200000">
              <a:off x="6400800" y="4876800"/>
              <a:ext cx="152400" cy="152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95" name="Group 94"/>
          <p:cNvGrpSpPr/>
          <p:nvPr/>
        </p:nvGrpSpPr>
        <p:grpSpPr>
          <a:xfrm>
            <a:off x="5334000" y="5479779"/>
            <a:ext cx="152400" cy="152400"/>
            <a:chOff x="6400800" y="4876800"/>
            <a:chExt cx="152400" cy="152400"/>
          </a:xfrm>
        </p:grpSpPr>
        <p:cxnSp>
          <p:nvCxnSpPr>
            <p:cNvPr id="96" name="Straight Connector 95"/>
            <p:cNvCxnSpPr/>
            <p:nvPr/>
          </p:nvCxnSpPr>
          <p:spPr>
            <a:xfrm>
              <a:off x="6400800" y="4876800"/>
              <a:ext cx="152400" cy="152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rot="16200000">
              <a:off x="6400800" y="4876800"/>
              <a:ext cx="152400" cy="152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71965766"/>
      </p:ext>
    </p:extLst>
  </p:cSld>
  <p:clrMapOvr>
    <a:masterClrMapping/>
  </p:clrMapOvr>
  <p:transition spd="slow">
    <p:fade thruBlk="1"/>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93680" y="1500248"/>
            <a:ext cx="10257336" cy="6837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7" name="Title 6"/>
          <p:cNvSpPr>
            <a:spLocks noGrp="1"/>
          </p:cNvSpPr>
          <p:nvPr>
            <p:ph type="ctrTitle"/>
          </p:nvPr>
        </p:nvSpPr>
        <p:spPr>
          <a:xfrm>
            <a:off x="671286" y="2391682"/>
            <a:ext cx="7772400" cy="1470025"/>
          </a:xfrm>
        </p:spPr>
        <p:txBody>
          <a:bodyPr/>
          <a:lstStyle/>
          <a:p>
            <a:pPr algn="ctr"/>
            <a:r>
              <a:rPr lang="en-US" sz="6000" dirty="0" smtClean="0">
                <a:latin typeface="Gotham Bold" pitchFamily="50" charset="0"/>
                <a:cs typeface="Gotham Bold" pitchFamily="50" charset="0"/>
              </a:rPr>
              <a:t>HTC </a:t>
            </a:r>
            <a:r>
              <a:rPr lang="en-US" sz="6000" dirty="0" smtClean="0">
                <a:latin typeface="Gotham Light" pitchFamily="50" charset="0"/>
                <a:cs typeface="Gotham Light" pitchFamily="50" charset="0"/>
              </a:rPr>
              <a:t>FLYER</a:t>
            </a:r>
            <a:endParaRPr lang="en-US" sz="6000" dirty="0">
              <a:latin typeface="Gotham Light" pitchFamily="50" charset="0"/>
              <a:cs typeface="Gotham Light" pitchFamily="50" charset="0"/>
            </a:endParaRPr>
          </a:p>
        </p:txBody>
      </p:sp>
      <p:pic>
        <p:nvPicPr>
          <p:cNvPr id="6" name="Picture 1"/>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921500" y="0"/>
            <a:ext cx="3238500" cy="528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3293089300"/>
      </p:ext>
    </p:extLst>
  </p:cSld>
  <p:clrMapOvr>
    <a:masterClrMapping/>
  </p:clrMapOvr>
  <p:transition spd="slow">
    <p:fade thruBlk="1"/>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16600" y="1316267"/>
            <a:ext cx="3352800" cy="223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0" y="304800"/>
            <a:ext cx="9144000" cy="1219200"/>
          </a:xfrm>
          <a:prstGeom prst="rect">
            <a:avLst/>
          </a:prstGeom>
          <a:solidFill>
            <a:schemeClr val="accent2">
              <a:alpha val="34118"/>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defTabSz="457200"/>
            <a:r>
              <a:rPr lang="en-US" sz="3600" dirty="0" smtClean="0">
                <a:solidFill>
                  <a:srgbClr val="FFFFFF"/>
                </a:solidFill>
                <a:latin typeface="Gotham Bold" pitchFamily="50" charset="0"/>
                <a:cs typeface="Gotham Bold" pitchFamily="50" charset="0"/>
              </a:rPr>
              <a:t>   </a:t>
            </a:r>
            <a:r>
              <a:rPr lang="en-US" sz="5400" dirty="0" smtClean="0">
                <a:solidFill>
                  <a:srgbClr val="404040"/>
                </a:solidFill>
                <a:latin typeface="Gotham Bold" pitchFamily="50" charset="0"/>
                <a:cs typeface="Gotham Bold" pitchFamily="50" charset="0"/>
              </a:rPr>
              <a:t>HTC Flyer</a:t>
            </a:r>
            <a:endParaRPr lang="en-US" sz="4800" dirty="0" smtClean="0">
              <a:solidFill>
                <a:srgbClr val="404040"/>
              </a:solidFill>
              <a:latin typeface="Gotham Bold" pitchFamily="50" charset="0"/>
              <a:cs typeface="Gotham Bold" pitchFamily="50" charset="0"/>
            </a:endParaRPr>
          </a:p>
        </p:txBody>
      </p:sp>
      <p:sp>
        <p:nvSpPr>
          <p:cNvPr id="20" name="Rectangle 19"/>
          <p:cNvSpPr/>
          <p:nvPr/>
        </p:nvSpPr>
        <p:spPr>
          <a:xfrm>
            <a:off x="533400" y="1676400"/>
            <a:ext cx="8382000" cy="584775"/>
          </a:xfrm>
          <a:prstGeom prst="rect">
            <a:avLst/>
          </a:prstGeom>
          <a:effectLst/>
        </p:spPr>
        <p:txBody>
          <a:bodyPr wrap="square" numCol="1">
            <a:spAutoFit/>
          </a:bodyPr>
          <a:lstStyle/>
          <a:p>
            <a:pPr defTabSz="457200"/>
            <a:r>
              <a:rPr lang="en-US" sz="3200" dirty="0" smtClean="0">
                <a:solidFill>
                  <a:srgbClr val="B3B3B3"/>
                </a:solidFill>
                <a:latin typeface="Gotham Bold" pitchFamily="50" charset="0"/>
                <a:ea typeface="+mn-ea"/>
                <a:cs typeface="Gotham Bold" pitchFamily="50" charset="0"/>
              </a:rPr>
              <a:t>Differentiation</a:t>
            </a:r>
          </a:p>
        </p:txBody>
      </p:sp>
      <p:sp>
        <p:nvSpPr>
          <p:cNvPr id="29" name="Rectangle 28"/>
          <p:cNvSpPr/>
          <p:nvPr/>
        </p:nvSpPr>
        <p:spPr>
          <a:xfrm>
            <a:off x="533400" y="2286000"/>
            <a:ext cx="6477000" cy="400110"/>
          </a:xfrm>
          <a:prstGeom prst="rect">
            <a:avLst/>
          </a:prstGeom>
        </p:spPr>
        <p:txBody>
          <a:bodyPr wrap="square" numCol="1">
            <a:spAutoFit/>
          </a:bodyPr>
          <a:lstStyle/>
          <a:p>
            <a:pPr defTabSz="457200"/>
            <a:r>
              <a:rPr lang="en-US" sz="2000" dirty="0" smtClean="0">
                <a:solidFill>
                  <a:srgbClr val="404040"/>
                </a:solidFill>
                <a:latin typeface="Gotham Bold" pitchFamily="50" charset="0"/>
                <a:ea typeface="+mn-ea"/>
                <a:cs typeface="Gotham Bold" pitchFamily="50" charset="0"/>
              </a:rPr>
              <a:t>Highly Portable</a:t>
            </a:r>
          </a:p>
        </p:txBody>
      </p:sp>
      <p:sp>
        <p:nvSpPr>
          <p:cNvPr id="32" name="Rectangle 31"/>
          <p:cNvSpPr/>
          <p:nvPr/>
        </p:nvSpPr>
        <p:spPr>
          <a:xfrm>
            <a:off x="623456" y="2682067"/>
            <a:ext cx="6106262" cy="646331"/>
          </a:xfrm>
          <a:prstGeom prst="rect">
            <a:avLst/>
          </a:prstGeom>
          <a:effectLst/>
        </p:spPr>
        <p:txBody>
          <a:bodyPr wrap="square" numCol="1">
            <a:spAutoFit/>
          </a:bodyPr>
          <a:lstStyle/>
          <a:p>
            <a:pPr marL="342900" indent="-342900" defTabSz="457200">
              <a:buFont typeface="Arial" pitchFamily="34" charset="0"/>
              <a:buChar char="•"/>
            </a:pPr>
            <a:r>
              <a:rPr lang="en-US" sz="1800" dirty="0" smtClean="0">
                <a:solidFill>
                  <a:srgbClr val="404040"/>
                </a:solidFill>
                <a:latin typeface="Gotham Light" pitchFamily="50" charset="0"/>
                <a:ea typeface="+mn-ea"/>
                <a:cs typeface="Gotham Light" pitchFamily="50" charset="0"/>
              </a:rPr>
              <a:t>7 inch form factor for 1 handed control and natural writing/input</a:t>
            </a:r>
          </a:p>
        </p:txBody>
      </p:sp>
      <p:sp>
        <p:nvSpPr>
          <p:cNvPr id="9" name="Rectangle 8"/>
          <p:cNvSpPr/>
          <p:nvPr/>
        </p:nvSpPr>
        <p:spPr>
          <a:xfrm>
            <a:off x="533400" y="3352800"/>
            <a:ext cx="6477000" cy="400110"/>
          </a:xfrm>
          <a:prstGeom prst="rect">
            <a:avLst/>
          </a:prstGeom>
        </p:spPr>
        <p:txBody>
          <a:bodyPr wrap="square" numCol="1">
            <a:spAutoFit/>
          </a:bodyPr>
          <a:lstStyle/>
          <a:p>
            <a:pPr defTabSz="457200"/>
            <a:r>
              <a:rPr lang="en-US" sz="2000" dirty="0" smtClean="0">
                <a:solidFill>
                  <a:srgbClr val="404040"/>
                </a:solidFill>
                <a:latin typeface="Gotham Bold" pitchFamily="50" charset="0"/>
                <a:ea typeface="+mn-ea"/>
                <a:cs typeface="Gotham Bold" pitchFamily="50" charset="0"/>
              </a:rPr>
              <a:t>HTC Scribe Pen</a:t>
            </a:r>
          </a:p>
        </p:txBody>
      </p:sp>
      <p:sp>
        <p:nvSpPr>
          <p:cNvPr id="10" name="Rectangle 9"/>
          <p:cNvSpPr/>
          <p:nvPr/>
        </p:nvSpPr>
        <p:spPr>
          <a:xfrm>
            <a:off x="623456" y="3752671"/>
            <a:ext cx="6106262" cy="1200329"/>
          </a:xfrm>
          <a:prstGeom prst="rect">
            <a:avLst/>
          </a:prstGeom>
          <a:effectLst/>
        </p:spPr>
        <p:txBody>
          <a:bodyPr wrap="square" numCol="1">
            <a:spAutoFit/>
          </a:bodyPr>
          <a:lstStyle/>
          <a:p>
            <a:pPr marL="342900" indent="-342900" defTabSz="457200">
              <a:buFont typeface="Arial" pitchFamily="34" charset="0"/>
              <a:buChar char="•"/>
            </a:pPr>
            <a:r>
              <a:rPr lang="en-US" sz="1800" dirty="0" smtClean="0">
                <a:solidFill>
                  <a:srgbClr val="404040"/>
                </a:solidFill>
                <a:latin typeface="Gotham Light" pitchFamily="50" charset="0"/>
                <a:ea typeface="+mn-ea"/>
                <a:cs typeface="Gotham Light" pitchFamily="50" charset="0"/>
              </a:rPr>
              <a:t>Unique Pen experience that replicates true writing- not just extension of a finger</a:t>
            </a:r>
          </a:p>
          <a:p>
            <a:pPr marL="342900" indent="-342900" defTabSz="457200">
              <a:buFont typeface="Arial" pitchFamily="34" charset="0"/>
              <a:buChar char="•"/>
            </a:pPr>
            <a:r>
              <a:rPr lang="en-US" sz="1800" dirty="0" smtClean="0">
                <a:solidFill>
                  <a:srgbClr val="404040"/>
                </a:solidFill>
                <a:latin typeface="Gotham Light" pitchFamily="50" charset="0"/>
                <a:ea typeface="+mn-ea"/>
                <a:cs typeface="Gotham Light" pitchFamily="50" charset="0"/>
              </a:rPr>
              <a:t>Out-of-box Integration with wide variety of onboard applications and expansion to more</a:t>
            </a:r>
          </a:p>
        </p:txBody>
      </p:sp>
      <p:sp>
        <p:nvSpPr>
          <p:cNvPr id="11" name="Rectangle 10"/>
          <p:cNvSpPr/>
          <p:nvPr/>
        </p:nvSpPr>
        <p:spPr>
          <a:xfrm>
            <a:off x="533400" y="4953000"/>
            <a:ext cx="6477000" cy="400110"/>
          </a:xfrm>
          <a:prstGeom prst="rect">
            <a:avLst/>
          </a:prstGeom>
        </p:spPr>
        <p:txBody>
          <a:bodyPr wrap="square" numCol="1">
            <a:spAutoFit/>
          </a:bodyPr>
          <a:lstStyle/>
          <a:p>
            <a:pPr defTabSz="457200"/>
            <a:r>
              <a:rPr lang="en-US" sz="2000" dirty="0" smtClean="0">
                <a:solidFill>
                  <a:srgbClr val="404040"/>
                </a:solidFill>
                <a:latin typeface="Gotham Bold" pitchFamily="50" charset="0"/>
                <a:ea typeface="+mn-ea"/>
                <a:cs typeface="Gotham Bold" pitchFamily="50" charset="0"/>
              </a:rPr>
              <a:t>HTC Apps</a:t>
            </a:r>
          </a:p>
        </p:txBody>
      </p:sp>
      <p:sp>
        <p:nvSpPr>
          <p:cNvPr id="12" name="Rectangle 11"/>
          <p:cNvSpPr/>
          <p:nvPr/>
        </p:nvSpPr>
        <p:spPr>
          <a:xfrm>
            <a:off x="623456" y="5349067"/>
            <a:ext cx="6106262" cy="923330"/>
          </a:xfrm>
          <a:prstGeom prst="rect">
            <a:avLst/>
          </a:prstGeom>
          <a:effectLst/>
        </p:spPr>
        <p:txBody>
          <a:bodyPr wrap="square" numCol="1">
            <a:spAutoFit/>
          </a:bodyPr>
          <a:lstStyle/>
          <a:p>
            <a:pPr marL="342900" indent="-342900" defTabSz="457200">
              <a:buFont typeface="Arial" pitchFamily="34" charset="0"/>
              <a:buChar char="•"/>
            </a:pPr>
            <a:r>
              <a:rPr lang="en-US" sz="1800" dirty="0" smtClean="0">
                <a:solidFill>
                  <a:srgbClr val="404040"/>
                </a:solidFill>
                <a:latin typeface="Gotham Light" pitchFamily="50" charset="0"/>
                <a:ea typeface="+mn-ea"/>
                <a:cs typeface="Gotham Light" pitchFamily="50" charset="0"/>
              </a:rPr>
              <a:t>HTC Watch, Listen, Play, Reader and HTC Sense apps to provide a full set of preloaded productivity and entertainment features</a:t>
            </a:r>
          </a:p>
        </p:txBody>
      </p:sp>
      <p:pic>
        <p:nvPicPr>
          <p:cNvPr id="8195"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874376" y="3548187"/>
            <a:ext cx="793807" cy="110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http://free-pc-guides.com/wp-content/uploads/2011/02/htc_flyer.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534150" y="4953000"/>
            <a:ext cx="2381250" cy="1495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6738711"/>
      </p:ext>
    </p:extLst>
  </p:cSld>
  <p:clrMapOvr>
    <a:masterClrMapping/>
  </p:clrMapOvr>
  <p:transition spd="slow">
    <p:fade thruBlk="1"/>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val 27"/>
          <p:cNvSpPr/>
          <p:nvPr/>
        </p:nvSpPr>
        <p:spPr>
          <a:xfrm>
            <a:off x="659713" y="3258018"/>
            <a:ext cx="7874688" cy="253318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srgbClr val="FFFFFF"/>
              </a:solidFill>
            </a:endParaRPr>
          </a:p>
        </p:txBody>
      </p:sp>
      <p:sp>
        <p:nvSpPr>
          <p:cNvPr id="22" name="Oval 21"/>
          <p:cNvSpPr/>
          <p:nvPr/>
        </p:nvSpPr>
        <p:spPr>
          <a:xfrm>
            <a:off x="1171781" y="2906107"/>
            <a:ext cx="1429218" cy="1429218"/>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srgbClr val="FFFFFF"/>
              </a:solidFill>
            </a:endParaRPr>
          </a:p>
        </p:txBody>
      </p:sp>
      <p:sp>
        <p:nvSpPr>
          <p:cNvPr id="21" name="Oval 20"/>
          <p:cNvSpPr/>
          <p:nvPr/>
        </p:nvSpPr>
        <p:spPr>
          <a:xfrm>
            <a:off x="6514933" y="2906107"/>
            <a:ext cx="1429218" cy="1429218"/>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srgbClr val="FFFFFF"/>
              </a:solidFill>
            </a:endParaRPr>
          </a:p>
        </p:txBody>
      </p:sp>
      <p:sp>
        <p:nvSpPr>
          <p:cNvPr id="19" name="Oval 18"/>
          <p:cNvSpPr/>
          <p:nvPr/>
        </p:nvSpPr>
        <p:spPr>
          <a:xfrm>
            <a:off x="6668408" y="4648200"/>
            <a:ext cx="1828800" cy="182880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srgbClr val="FFFFFF"/>
              </a:solidFill>
            </a:endParaRPr>
          </a:p>
        </p:txBody>
      </p:sp>
      <p:sp>
        <p:nvSpPr>
          <p:cNvPr id="2" name="Oval 1"/>
          <p:cNvSpPr/>
          <p:nvPr/>
        </p:nvSpPr>
        <p:spPr>
          <a:xfrm>
            <a:off x="703009" y="4648200"/>
            <a:ext cx="1828800" cy="182880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srgbClr val="FFFFFF"/>
              </a:solidFill>
            </a:endParaRPr>
          </a:p>
        </p:txBody>
      </p:sp>
      <p:sp>
        <p:nvSpPr>
          <p:cNvPr id="13" name="Rectangle 12"/>
          <p:cNvSpPr/>
          <p:nvPr/>
        </p:nvSpPr>
        <p:spPr>
          <a:xfrm>
            <a:off x="0" y="304800"/>
            <a:ext cx="9144000" cy="1219200"/>
          </a:xfrm>
          <a:prstGeom prst="rect">
            <a:avLst/>
          </a:prstGeom>
          <a:solidFill>
            <a:schemeClr val="accent2">
              <a:alpha val="34118"/>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defTabSz="457200"/>
            <a:r>
              <a:rPr lang="en-US" sz="3600" dirty="0" smtClean="0">
                <a:solidFill>
                  <a:srgbClr val="FFFFFF"/>
                </a:solidFill>
                <a:latin typeface="Gotham Bold" pitchFamily="50" charset="0"/>
                <a:cs typeface="Gotham Bold" pitchFamily="50" charset="0"/>
              </a:rPr>
              <a:t>   </a:t>
            </a:r>
            <a:r>
              <a:rPr lang="en-US" sz="4400" dirty="0" smtClean="0">
                <a:solidFill>
                  <a:srgbClr val="404040"/>
                </a:solidFill>
                <a:latin typeface="Gotham Bold" pitchFamily="50" charset="0"/>
                <a:cs typeface="Gotham Bold" pitchFamily="50" charset="0"/>
              </a:rPr>
              <a:t>Work + Life</a:t>
            </a:r>
            <a:endParaRPr lang="en-US" sz="4800" dirty="0" smtClean="0">
              <a:solidFill>
                <a:srgbClr val="404040"/>
              </a:solidFill>
              <a:latin typeface="Gotham Bold" pitchFamily="50" charset="0"/>
              <a:cs typeface="Gotham Bold" pitchFamily="50" charset="0"/>
            </a:endParaRPr>
          </a:p>
        </p:txBody>
      </p:sp>
      <p:pic>
        <p:nvPicPr>
          <p:cNvPr id="10242" name="Picture 2" descr="http://www.popgadget.net/images/ipod-nano-pink.jpg"/>
          <p:cNvPicPr>
            <a:picLocks noChangeAspect="1" noChangeArrowheads="1"/>
          </p:cNvPicPr>
          <p:nvPr/>
        </p:nvPicPr>
        <p:blipFill>
          <a:blip r:embed="rId3" cstate="email">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160209" y="5041790"/>
            <a:ext cx="993734" cy="944047"/>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www.laptopsarena.com/wp-content/uploads/hp-laptop-computers.jpg"/>
          <p:cNvPicPr>
            <a:picLocks noChangeAspect="1" noChangeArrowheads="1"/>
          </p:cNvPicPr>
          <p:nvPr/>
        </p:nvPicPr>
        <p:blipFill>
          <a:blip r:embed="rId4" cstate="email">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010990" y="5029199"/>
            <a:ext cx="1229034" cy="990601"/>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http://bp1.blogger.com/_8U5YGYinltk/R3Ti9n0FekI/AAAAAAAABKc/2-yEgbt0Aog/s400/Archos+704+80+GB+WiFi+Portable+Digital+Media+Player+2.jpg"/>
          <p:cNvPicPr>
            <a:picLocks noChangeAspect="1" noChangeArrowheads="1"/>
          </p:cNvPicPr>
          <p:nvPr/>
        </p:nvPicPr>
        <p:blipFill>
          <a:blip r:embed="rId5" cstate="email">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392904" y="3215737"/>
            <a:ext cx="1012448" cy="809958"/>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http://www.manufacturer.com/cimages/buyLeads/www.alibaba.com/0717/m/Nintendo_Ds_Lite_Game_Player_Accessories_.jpg"/>
          <p:cNvPicPr>
            <a:picLocks noChangeAspect="1" noChangeArrowheads="1"/>
          </p:cNvPicPr>
          <p:nvPr/>
        </p:nvPicPr>
        <p:blipFill>
          <a:blip r:embed="rId6" cstate="email">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818765" y="3209939"/>
            <a:ext cx="821553" cy="82155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153763" y="1106887"/>
            <a:ext cx="2684073" cy="3934903"/>
          </a:xfrm>
          <a:prstGeom prst="rect">
            <a:avLst/>
          </a:prstGeom>
        </p:spPr>
      </p:pic>
      <p:pic>
        <p:nvPicPr>
          <p:cNvPr id="24" name="Picture 28"/>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127331" y="2460873"/>
            <a:ext cx="1384300" cy="1913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127570166"/>
      </p:ext>
    </p:extLst>
  </p:cSld>
  <p:clrMapOvr>
    <a:masterClrMapping/>
  </p:clrMapOvr>
  <p:transition spd="slow">
    <p:fade thruBlk="1"/>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304800"/>
            <a:ext cx="9144000" cy="1219200"/>
          </a:xfrm>
          <a:prstGeom prst="rect">
            <a:avLst/>
          </a:prstGeom>
          <a:solidFill>
            <a:schemeClr val="accent2">
              <a:alpha val="34118"/>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defTabSz="457200"/>
            <a:r>
              <a:rPr lang="en-US" sz="3600" dirty="0" smtClean="0">
                <a:solidFill>
                  <a:srgbClr val="FFFFFF"/>
                </a:solidFill>
                <a:latin typeface="Gotham Bold" pitchFamily="50" charset="0"/>
                <a:cs typeface="Gotham Bold" pitchFamily="50" charset="0"/>
              </a:rPr>
              <a:t>   </a:t>
            </a:r>
            <a:r>
              <a:rPr lang="en-US" sz="5400" dirty="0" smtClean="0">
                <a:solidFill>
                  <a:srgbClr val="404040"/>
                </a:solidFill>
                <a:latin typeface="Gotham Bold" pitchFamily="50" charset="0"/>
                <a:cs typeface="Gotham Bold" pitchFamily="50" charset="0"/>
              </a:rPr>
              <a:t>Entertainment</a:t>
            </a:r>
            <a:endParaRPr lang="en-US" sz="4800" dirty="0" smtClean="0">
              <a:solidFill>
                <a:srgbClr val="404040"/>
              </a:solidFill>
              <a:latin typeface="Gotham Bold" pitchFamily="50" charset="0"/>
              <a:cs typeface="Gotham Bold" pitchFamily="50" charset="0"/>
            </a:endParaRPr>
          </a:p>
        </p:txBody>
      </p:sp>
      <p:sp>
        <p:nvSpPr>
          <p:cNvPr id="20" name="Rectangle 19"/>
          <p:cNvSpPr/>
          <p:nvPr/>
        </p:nvSpPr>
        <p:spPr>
          <a:xfrm>
            <a:off x="533400" y="1578114"/>
            <a:ext cx="6096000" cy="707886"/>
          </a:xfrm>
          <a:prstGeom prst="rect">
            <a:avLst/>
          </a:prstGeom>
          <a:effectLst/>
        </p:spPr>
        <p:txBody>
          <a:bodyPr wrap="square" numCol="1">
            <a:spAutoFit/>
          </a:bodyPr>
          <a:lstStyle/>
          <a:p>
            <a:pPr defTabSz="457200"/>
            <a:r>
              <a:rPr lang="en-US" sz="4000" dirty="0" smtClean="0">
                <a:solidFill>
                  <a:srgbClr val="B3B3B3"/>
                </a:solidFill>
                <a:latin typeface="Gotham Bold" pitchFamily="50" charset="0"/>
                <a:ea typeface="+mn-ea"/>
                <a:cs typeface="Gotham Bold" pitchFamily="50" charset="0"/>
              </a:rPr>
              <a:t>Key Enablers</a:t>
            </a:r>
          </a:p>
        </p:txBody>
      </p:sp>
      <p:sp>
        <p:nvSpPr>
          <p:cNvPr id="29" name="Rectangle 28"/>
          <p:cNvSpPr/>
          <p:nvPr/>
        </p:nvSpPr>
        <p:spPr>
          <a:xfrm>
            <a:off x="533400" y="2286000"/>
            <a:ext cx="8229600" cy="523220"/>
          </a:xfrm>
          <a:prstGeom prst="rect">
            <a:avLst/>
          </a:prstGeom>
        </p:spPr>
        <p:txBody>
          <a:bodyPr wrap="square" numCol="1">
            <a:spAutoFit/>
          </a:bodyPr>
          <a:lstStyle/>
          <a:p>
            <a:pPr defTabSz="457200"/>
            <a:r>
              <a:rPr lang="en-US" sz="2800" dirty="0" smtClean="0">
                <a:solidFill>
                  <a:srgbClr val="404040"/>
                </a:solidFill>
                <a:latin typeface="Gotham Bold" pitchFamily="50" charset="0"/>
                <a:ea typeface="+mn-ea"/>
                <a:cs typeface="Gotham Bold" pitchFamily="50" charset="0"/>
              </a:rPr>
              <a:t>HTC Watch</a:t>
            </a:r>
          </a:p>
        </p:txBody>
      </p:sp>
      <p:sp>
        <p:nvSpPr>
          <p:cNvPr id="32" name="Rectangle 31"/>
          <p:cNvSpPr/>
          <p:nvPr/>
        </p:nvSpPr>
        <p:spPr>
          <a:xfrm>
            <a:off x="623455" y="2686110"/>
            <a:ext cx="7275945" cy="830997"/>
          </a:xfrm>
          <a:prstGeom prst="rect">
            <a:avLst/>
          </a:prstGeom>
          <a:effectLst/>
        </p:spPr>
        <p:txBody>
          <a:bodyPr wrap="square" numCol="1">
            <a:spAutoFit/>
          </a:bodyPr>
          <a:lstStyle/>
          <a:p>
            <a:pPr marL="342900" indent="-342900" defTabSz="457200">
              <a:buFont typeface="Arial" pitchFamily="34" charset="0"/>
              <a:buChar char="•"/>
            </a:pPr>
            <a:r>
              <a:rPr lang="en-US" sz="1600" dirty="0" smtClean="0">
                <a:solidFill>
                  <a:srgbClr val="404040"/>
                </a:solidFill>
                <a:latin typeface="Gotham Light" pitchFamily="50" charset="0"/>
                <a:ea typeface="+mn-ea"/>
                <a:cs typeface="Gotham Light" pitchFamily="50" charset="0"/>
              </a:rPr>
              <a:t>On Demand and offline video purchase through the HTC Watch storefront</a:t>
            </a:r>
          </a:p>
          <a:p>
            <a:pPr marL="342900" indent="-342900" defTabSz="457200">
              <a:buFont typeface="Arial" pitchFamily="34" charset="0"/>
              <a:buChar char="•"/>
            </a:pPr>
            <a:endParaRPr lang="en-US" sz="1600" dirty="0" smtClean="0">
              <a:solidFill>
                <a:srgbClr val="404040"/>
              </a:solidFill>
              <a:latin typeface="Gotham Light" pitchFamily="50" charset="0"/>
              <a:ea typeface="+mn-ea"/>
              <a:cs typeface="Gotham Light" pitchFamily="50" charset="0"/>
            </a:endParaRPr>
          </a:p>
        </p:txBody>
      </p:sp>
      <p:sp>
        <p:nvSpPr>
          <p:cNvPr id="9" name="Rectangle 8"/>
          <p:cNvSpPr/>
          <p:nvPr/>
        </p:nvSpPr>
        <p:spPr>
          <a:xfrm>
            <a:off x="533400" y="3362858"/>
            <a:ext cx="8229600" cy="523220"/>
          </a:xfrm>
          <a:prstGeom prst="rect">
            <a:avLst/>
          </a:prstGeom>
        </p:spPr>
        <p:txBody>
          <a:bodyPr wrap="square" numCol="1">
            <a:spAutoFit/>
          </a:bodyPr>
          <a:lstStyle/>
          <a:p>
            <a:pPr defTabSz="457200"/>
            <a:r>
              <a:rPr lang="en-US" sz="2800" dirty="0" smtClean="0">
                <a:solidFill>
                  <a:srgbClr val="404040"/>
                </a:solidFill>
                <a:latin typeface="Gotham Bold" pitchFamily="50" charset="0"/>
                <a:ea typeface="+mn-ea"/>
                <a:cs typeface="Gotham Bold" pitchFamily="50" charset="0"/>
              </a:rPr>
              <a:t>HTC Read</a:t>
            </a:r>
          </a:p>
        </p:txBody>
      </p:sp>
      <p:sp>
        <p:nvSpPr>
          <p:cNvPr id="10" name="Rectangle 9"/>
          <p:cNvSpPr/>
          <p:nvPr/>
        </p:nvSpPr>
        <p:spPr>
          <a:xfrm>
            <a:off x="623455" y="3791391"/>
            <a:ext cx="7758545" cy="584775"/>
          </a:xfrm>
          <a:prstGeom prst="rect">
            <a:avLst/>
          </a:prstGeom>
          <a:effectLst/>
        </p:spPr>
        <p:txBody>
          <a:bodyPr wrap="square" numCol="1">
            <a:spAutoFit/>
          </a:bodyPr>
          <a:lstStyle/>
          <a:p>
            <a:pPr marL="342900" indent="-342900" defTabSz="457200">
              <a:buFont typeface="Arial" pitchFamily="34" charset="0"/>
              <a:buChar char="•"/>
            </a:pPr>
            <a:r>
              <a:rPr lang="en-US" sz="1600" dirty="0" smtClean="0">
                <a:solidFill>
                  <a:srgbClr val="404040"/>
                </a:solidFill>
                <a:latin typeface="Gotham Light" pitchFamily="50" charset="0"/>
                <a:ea typeface="+mn-ea"/>
                <a:cs typeface="Gotham Light" pitchFamily="50" charset="0"/>
              </a:rPr>
              <a:t>Aggregated storefront with access to multiple sources of content including magazines, books and periodicals </a:t>
            </a:r>
          </a:p>
        </p:txBody>
      </p:sp>
      <p:sp>
        <p:nvSpPr>
          <p:cNvPr id="11" name="Rectangle 10"/>
          <p:cNvSpPr/>
          <p:nvPr/>
        </p:nvSpPr>
        <p:spPr>
          <a:xfrm>
            <a:off x="533400" y="4432012"/>
            <a:ext cx="8229600" cy="523220"/>
          </a:xfrm>
          <a:prstGeom prst="rect">
            <a:avLst/>
          </a:prstGeom>
        </p:spPr>
        <p:txBody>
          <a:bodyPr wrap="square" numCol="1">
            <a:spAutoFit/>
          </a:bodyPr>
          <a:lstStyle/>
          <a:p>
            <a:pPr defTabSz="457200"/>
            <a:r>
              <a:rPr lang="en-US" sz="2800" dirty="0" smtClean="0">
                <a:solidFill>
                  <a:srgbClr val="404040"/>
                </a:solidFill>
                <a:latin typeface="Gotham Bold" pitchFamily="50" charset="0"/>
                <a:ea typeface="+mn-ea"/>
                <a:cs typeface="Gotham Bold" pitchFamily="50" charset="0"/>
              </a:rPr>
              <a:t>HTC Listen</a:t>
            </a:r>
          </a:p>
        </p:txBody>
      </p:sp>
      <p:sp>
        <p:nvSpPr>
          <p:cNvPr id="12" name="Rectangle 11"/>
          <p:cNvSpPr/>
          <p:nvPr/>
        </p:nvSpPr>
        <p:spPr>
          <a:xfrm>
            <a:off x="623455" y="4889212"/>
            <a:ext cx="6005945" cy="584775"/>
          </a:xfrm>
          <a:prstGeom prst="rect">
            <a:avLst/>
          </a:prstGeom>
          <a:effectLst/>
        </p:spPr>
        <p:txBody>
          <a:bodyPr wrap="square" numCol="1">
            <a:spAutoFit/>
          </a:bodyPr>
          <a:lstStyle/>
          <a:p>
            <a:pPr marL="342900" indent="-342900" defTabSz="457200">
              <a:buFont typeface="Arial" pitchFamily="34" charset="0"/>
              <a:buChar char="•"/>
            </a:pPr>
            <a:r>
              <a:rPr lang="en-US" sz="1600" dirty="0" smtClean="0">
                <a:solidFill>
                  <a:srgbClr val="404040"/>
                </a:solidFill>
                <a:latin typeface="Gotham Light" pitchFamily="50" charset="0"/>
                <a:ea typeface="+mn-ea"/>
                <a:cs typeface="Gotham Light" pitchFamily="50" charset="0"/>
              </a:rPr>
              <a:t>Take your music with you</a:t>
            </a:r>
          </a:p>
          <a:p>
            <a:pPr marL="342900" indent="-342900" defTabSz="457200">
              <a:buFont typeface="Arial" pitchFamily="34" charset="0"/>
              <a:buChar char="•"/>
            </a:pPr>
            <a:r>
              <a:rPr lang="en-US" sz="1600" dirty="0" smtClean="0">
                <a:solidFill>
                  <a:srgbClr val="404040"/>
                </a:solidFill>
                <a:latin typeface="Gotham Light" pitchFamily="50" charset="0"/>
                <a:ea typeface="+mn-ea"/>
                <a:cs typeface="Gotham Light" pitchFamily="50" charset="0"/>
              </a:rPr>
              <a:t>Access to Amazon Music and breaking content</a:t>
            </a:r>
          </a:p>
        </p:txBody>
      </p:sp>
      <p:sp>
        <p:nvSpPr>
          <p:cNvPr id="14" name="Rectangle 13"/>
          <p:cNvSpPr/>
          <p:nvPr/>
        </p:nvSpPr>
        <p:spPr>
          <a:xfrm>
            <a:off x="533400" y="5666017"/>
            <a:ext cx="8229600" cy="523220"/>
          </a:xfrm>
          <a:prstGeom prst="rect">
            <a:avLst/>
          </a:prstGeom>
        </p:spPr>
        <p:txBody>
          <a:bodyPr wrap="square" numCol="1">
            <a:spAutoFit/>
          </a:bodyPr>
          <a:lstStyle/>
          <a:p>
            <a:pPr defTabSz="457200"/>
            <a:r>
              <a:rPr lang="en-US" sz="2800" dirty="0" smtClean="0">
                <a:solidFill>
                  <a:srgbClr val="404040"/>
                </a:solidFill>
                <a:latin typeface="Gotham Bold" pitchFamily="50" charset="0"/>
                <a:ea typeface="+mn-ea"/>
                <a:cs typeface="Gotham Bold" pitchFamily="50" charset="0"/>
              </a:rPr>
              <a:t>HTC Play</a:t>
            </a:r>
          </a:p>
        </p:txBody>
      </p:sp>
      <p:sp>
        <p:nvSpPr>
          <p:cNvPr id="15" name="Rectangle 14"/>
          <p:cNvSpPr/>
          <p:nvPr/>
        </p:nvSpPr>
        <p:spPr>
          <a:xfrm>
            <a:off x="623455" y="6117303"/>
            <a:ext cx="6005945" cy="338554"/>
          </a:xfrm>
          <a:prstGeom prst="rect">
            <a:avLst/>
          </a:prstGeom>
          <a:effectLst/>
        </p:spPr>
        <p:txBody>
          <a:bodyPr wrap="square" numCol="1">
            <a:spAutoFit/>
          </a:bodyPr>
          <a:lstStyle/>
          <a:p>
            <a:pPr marL="342900" indent="-342900" defTabSz="457200">
              <a:buFont typeface="Arial" pitchFamily="34" charset="0"/>
              <a:buChar char="•"/>
            </a:pPr>
            <a:r>
              <a:rPr lang="en-US" sz="1600" dirty="0" smtClean="0">
                <a:solidFill>
                  <a:srgbClr val="404040"/>
                </a:solidFill>
                <a:latin typeface="Gotham Light" pitchFamily="50" charset="0"/>
                <a:ea typeface="+mn-ea"/>
                <a:cs typeface="Gotham Light" pitchFamily="50" charset="0"/>
              </a:rPr>
              <a:t>Access to compelling and groundbreaking games</a:t>
            </a:r>
          </a:p>
        </p:txBody>
      </p:sp>
    </p:spTree>
    <p:extLst>
      <p:ext uri="{BB962C8B-B14F-4D97-AF65-F5344CB8AC3E}">
        <p14:creationId xmlns:p14="http://schemas.microsoft.com/office/powerpoint/2010/main" val="1460563038"/>
      </p:ext>
    </p:extLst>
  </p:cSld>
  <p:clrMapOvr>
    <a:masterClrMapping/>
  </p:clrMapOvr>
  <p:transition spd="slow">
    <p:fade thruBlk="1"/>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304800"/>
            <a:ext cx="9144000" cy="1219200"/>
          </a:xfrm>
          <a:prstGeom prst="rect">
            <a:avLst/>
          </a:prstGeom>
          <a:solidFill>
            <a:schemeClr val="accent2">
              <a:alpha val="34118"/>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r>
              <a:rPr lang="en-US" sz="3600" dirty="0" smtClean="0">
                <a:solidFill>
                  <a:schemeClr val="bg1"/>
                </a:solidFill>
                <a:latin typeface="+mj-lt"/>
                <a:cs typeface="Gotham Bold" pitchFamily="50" charset="0"/>
              </a:rPr>
              <a:t>   </a:t>
            </a:r>
            <a:r>
              <a:rPr lang="en-US" sz="3600" dirty="0" smtClean="0">
                <a:solidFill>
                  <a:schemeClr val="tx1"/>
                </a:solidFill>
                <a:latin typeface="+mj-lt"/>
                <a:cs typeface="Gotham Bold" pitchFamily="50" charset="0"/>
              </a:rPr>
              <a:t>HTC Watch</a:t>
            </a:r>
          </a:p>
        </p:txBody>
      </p:sp>
      <p:pic>
        <p:nvPicPr>
          <p:cNvPr id="16" name="Picture 1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067" y="1673763"/>
            <a:ext cx="5087210" cy="3565641"/>
          </a:xfrm>
          <a:prstGeom prst="rect">
            <a:avLst/>
          </a:prstGeom>
        </p:spPr>
      </p:pic>
      <p:pic>
        <p:nvPicPr>
          <p:cNvPr id="18" name="Picture 1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4475781" y="1970425"/>
            <a:ext cx="5071103" cy="3554351"/>
          </a:xfrm>
          <a:prstGeom prst="rect">
            <a:avLst/>
          </a:prstGeom>
        </p:spPr>
      </p:pic>
      <p:pic>
        <p:nvPicPr>
          <p:cNvPr id="22" name="Picture 21"/>
          <p:cNvPicPr>
            <a:picLocks/>
          </p:cNvPicPr>
          <p:nvPr/>
        </p:nvPicPr>
        <p:blipFill>
          <a:blip r:embed="rId6" cstate="email">
            <a:extLst>
              <a:ext uri="{28A0092B-C50C-407E-A947-70E740481C1C}">
                <a14:useLocalDpi xmlns:a14="http://schemas.microsoft.com/office/drawing/2010/main"/>
              </a:ext>
            </a:extLst>
          </a:blip>
          <a:stretch>
            <a:fillRect/>
          </a:stretch>
        </p:blipFill>
        <p:spPr>
          <a:xfrm>
            <a:off x="672983" y="2236501"/>
            <a:ext cx="3797377" cy="2282504"/>
          </a:xfrm>
          <a:prstGeom prst="rect">
            <a:avLst/>
          </a:prstGeom>
        </p:spPr>
      </p:pic>
      <p:pic>
        <p:nvPicPr>
          <p:cNvPr id="10" name="Watch_PtoL_Transition_01_04.wmv">
            <a:hlinkClick r:id="" action="ppaction://media"/>
          </p:cNvPr>
          <p:cNvPicPr/>
          <p:nvPr>
            <a:videoFile r:link="rId1"/>
            <p:extLst>
              <p:ext uri="{DAA4B4D4-6D71-4841-9C94-3DE7FCFB9230}">
                <p14:media xmlns:p14="http://schemas.microsoft.com/office/powerpoint/2010/main" r:embed="rId2">
                  <p14:trim end="12548.4487"/>
                </p14:media>
              </p:ext>
            </p:extLst>
          </p:nvPr>
        </p:nvPicPr>
        <p:blipFill>
          <a:blip r:embed="rId7"/>
          <a:stretch>
            <a:fillRect/>
          </a:stretch>
        </p:blipFill>
        <p:spPr>
          <a:xfrm rot="5400000">
            <a:off x="5254213" y="2589017"/>
            <a:ext cx="3753721" cy="2480280"/>
          </a:xfrm>
          <a:prstGeom prst="rect">
            <a:avLst/>
          </a:prstGeom>
        </p:spPr>
      </p:pic>
      <p:pic>
        <p:nvPicPr>
          <p:cNvPr id="21" name="Picture 2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18754" y="3139876"/>
            <a:ext cx="5299240" cy="3714253"/>
          </a:xfrm>
          <a:prstGeom prst="rect">
            <a:avLst/>
          </a:prstGeom>
        </p:spPr>
      </p:pic>
    </p:spTree>
    <p:extLst>
      <p:ext uri="{BB962C8B-B14F-4D97-AF65-F5344CB8AC3E}">
        <p14:creationId xmlns:p14="http://schemas.microsoft.com/office/powerpoint/2010/main" val="31415863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393662" y="1397872"/>
            <a:ext cx="4981965" cy="3491874"/>
            <a:chOff x="4393662" y="1524000"/>
            <a:chExt cx="4981965" cy="3491874"/>
          </a:xfrm>
        </p:grpSpPr>
        <p:pic>
          <p:nvPicPr>
            <p:cNvPr id="14" name="Picture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93662" y="1524000"/>
              <a:ext cx="4981965" cy="3491874"/>
            </a:xfrm>
            <a:prstGeom prst="rect">
              <a:avLst/>
            </a:prstGeom>
          </p:spPr>
        </p:pic>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39126" y="2064154"/>
              <a:ext cx="3615580" cy="2119866"/>
            </a:xfrm>
            <a:prstGeom prst="rect">
              <a:avLst/>
            </a:prstGeom>
          </p:spPr>
        </p:pic>
      </p:grpSp>
      <p:sp>
        <p:nvSpPr>
          <p:cNvPr id="13" name="Rectangle 12"/>
          <p:cNvSpPr/>
          <p:nvPr/>
        </p:nvSpPr>
        <p:spPr>
          <a:xfrm>
            <a:off x="0" y="304800"/>
            <a:ext cx="9144000" cy="1219200"/>
          </a:xfrm>
          <a:prstGeom prst="rect">
            <a:avLst/>
          </a:prstGeom>
          <a:solidFill>
            <a:schemeClr val="accent2">
              <a:alpha val="34118"/>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r>
              <a:rPr lang="en-US" sz="3600" dirty="0" smtClean="0">
                <a:solidFill>
                  <a:schemeClr val="bg1"/>
                </a:solidFill>
                <a:latin typeface="+mj-lt"/>
                <a:cs typeface="Gotham Bold" pitchFamily="50" charset="0"/>
              </a:rPr>
              <a:t>   </a:t>
            </a:r>
            <a:r>
              <a:rPr lang="en-US" sz="3600" dirty="0" smtClean="0">
                <a:solidFill>
                  <a:schemeClr val="tx1"/>
                </a:solidFill>
                <a:latin typeface="+mj-lt"/>
                <a:cs typeface="Gotham Bold" pitchFamily="50" charset="0"/>
              </a:rPr>
              <a:t>HTC Read</a:t>
            </a:r>
          </a:p>
        </p:txBody>
      </p:sp>
      <p:grpSp>
        <p:nvGrpSpPr>
          <p:cNvPr id="3" name="Group 2"/>
          <p:cNvGrpSpPr/>
          <p:nvPr/>
        </p:nvGrpSpPr>
        <p:grpSpPr>
          <a:xfrm>
            <a:off x="-228600" y="1409272"/>
            <a:ext cx="4965700" cy="3480474"/>
            <a:chOff x="-228600" y="1535400"/>
            <a:chExt cx="4965700" cy="3480474"/>
          </a:xfrm>
        </p:grpSpPr>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1535400"/>
              <a:ext cx="4965700" cy="3480474"/>
            </a:xfrm>
            <a:prstGeom prst="rect">
              <a:avLst/>
            </a:prstGeom>
          </p:spPr>
        </p:pic>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7200" y="2068800"/>
              <a:ext cx="3628756" cy="2126620"/>
            </a:xfrm>
            <a:prstGeom prst="rect">
              <a:avLst/>
            </a:prstGeom>
          </p:spPr>
        </p:pic>
      </p:grpSp>
      <p:grpSp>
        <p:nvGrpSpPr>
          <p:cNvPr id="2" name="Group 1"/>
          <p:cNvGrpSpPr/>
          <p:nvPr/>
        </p:nvGrpSpPr>
        <p:grpSpPr>
          <a:xfrm>
            <a:off x="1887194" y="3292352"/>
            <a:ext cx="5012935" cy="3513581"/>
            <a:chOff x="1887194" y="3418480"/>
            <a:chExt cx="5012935" cy="3513581"/>
          </a:xfrm>
        </p:grpSpPr>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87194" y="3418480"/>
              <a:ext cx="5012935" cy="3513581"/>
            </a:xfrm>
            <a:prstGeom prst="rect">
              <a:avLst/>
            </a:prstGeom>
          </p:spPr>
        </p:pic>
        <p:pic>
          <p:nvPicPr>
            <p:cNvPr id="12" name="Picture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04526" y="3983427"/>
              <a:ext cx="3663274" cy="2146849"/>
            </a:xfrm>
            <a:prstGeom prst="rect">
              <a:avLst/>
            </a:prstGeom>
          </p:spPr>
        </p:pic>
      </p:grpSp>
    </p:spTree>
    <p:extLst>
      <p:ext uri="{BB962C8B-B14F-4D97-AF65-F5344CB8AC3E}">
        <p14:creationId xmlns:p14="http://schemas.microsoft.com/office/powerpoint/2010/main" val="870558565"/>
      </p:ext>
    </p:extLst>
  </p:cSld>
  <p:clrMapOvr>
    <a:masterClrMapping/>
  </p:clrMapOvr>
  <p:transition spd="slow">
    <p:fade thruBlk="1"/>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304800"/>
            <a:ext cx="9144000" cy="1219200"/>
          </a:xfrm>
          <a:prstGeom prst="rect">
            <a:avLst/>
          </a:prstGeom>
          <a:solidFill>
            <a:schemeClr val="accent2">
              <a:alpha val="34118"/>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r>
              <a:rPr lang="en-US" sz="3600" dirty="0" smtClean="0">
                <a:solidFill>
                  <a:schemeClr val="bg1"/>
                </a:solidFill>
                <a:latin typeface="+mj-lt"/>
                <a:cs typeface="Gotham Bold" pitchFamily="50" charset="0"/>
              </a:rPr>
              <a:t>   </a:t>
            </a:r>
            <a:r>
              <a:rPr lang="en-US" sz="3600" dirty="0" smtClean="0">
                <a:solidFill>
                  <a:schemeClr val="tx1"/>
                </a:solidFill>
                <a:latin typeface="+mj-lt"/>
                <a:cs typeface="Gotham Bold" pitchFamily="50" charset="0"/>
              </a:rPr>
              <a:t>HTC Listen</a:t>
            </a:r>
          </a:p>
        </p:txBody>
      </p:sp>
      <p:pic>
        <p:nvPicPr>
          <p:cNvPr id="18" name="Picture 1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11293" y="2646665"/>
            <a:ext cx="5732707" cy="4018071"/>
          </a:xfrm>
          <a:prstGeom prst="rect">
            <a:avLst/>
          </a:prstGeom>
        </p:spPr>
      </p:pic>
      <p:pic>
        <p:nvPicPr>
          <p:cNvPr id="19" name="Picture 1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91000" y="3276600"/>
            <a:ext cx="4221169" cy="2473735"/>
          </a:xfrm>
          <a:prstGeom prst="rect">
            <a:avLst/>
          </a:prstGeom>
        </p:spPr>
      </p:pic>
      <p:pic>
        <p:nvPicPr>
          <p:cNvPr id="16" name="Picture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444" y="1899070"/>
            <a:ext cx="5820869" cy="4079865"/>
          </a:xfrm>
          <a:prstGeom prst="rect">
            <a:avLst/>
          </a:prstGeom>
        </p:spPr>
      </p:pic>
    </p:spTree>
    <p:extLst>
      <p:ext uri="{BB962C8B-B14F-4D97-AF65-F5344CB8AC3E}">
        <p14:creationId xmlns:p14="http://schemas.microsoft.com/office/powerpoint/2010/main" val="2678323636"/>
      </p:ext>
    </p:extLst>
  </p:cSld>
  <p:clrMapOvr>
    <a:masterClrMapping/>
  </p:clrMapOvr>
  <p:transition spd="slow">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430214" y="2116019"/>
            <a:ext cx="7900986" cy="1261884"/>
          </a:xfrm>
          <a:prstGeom prst="rect">
            <a:avLst/>
          </a:prstGeom>
          <a:effectLst/>
        </p:spPr>
        <p:txBody>
          <a:bodyPr wrap="square">
            <a:spAutoFit/>
          </a:bodyPr>
          <a:lstStyle/>
          <a:p>
            <a:pPr marL="514350" indent="-514350"/>
            <a:r>
              <a:rPr lang="en-US" sz="2800" dirty="0" smtClean="0">
                <a:latin typeface="Gotham Bold" pitchFamily="50" charset="0"/>
                <a:cs typeface="Gotham Bold" pitchFamily="50" charset="0"/>
              </a:rPr>
              <a:t>Virtual Sales Support</a:t>
            </a:r>
          </a:p>
          <a:p>
            <a:pPr marL="514350" indent="-514350">
              <a:buFont typeface="Arial" pitchFamily="34" charset="0"/>
              <a:buChar char="•"/>
            </a:pPr>
            <a:r>
              <a:rPr lang="en-US" sz="2400" dirty="0" smtClean="0">
                <a:latin typeface="Gotham Book" pitchFamily="50" charset="0"/>
                <a:cs typeface="Gotham Book" pitchFamily="50" charset="0"/>
              </a:rPr>
              <a:t>Pre and post sales support on opportunities pertaining to HTC devices</a:t>
            </a:r>
          </a:p>
        </p:txBody>
      </p:sp>
      <p:sp>
        <p:nvSpPr>
          <p:cNvPr id="16" name="Rectangle 15"/>
          <p:cNvSpPr/>
          <p:nvPr/>
        </p:nvSpPr>
        <p:spPr>
          <a:xfrm>
            <a:off x="430214" y="3878839"/>
            <a:ext cx="7685086" cy="1261884"/>
          </a:xfrm>
          <a:prstGeom prst="rect">
            <a:avLst/>
          </a:prstGeom>
          <a:effectLst/>
        </p:spPr>
        <p:txBody>
          <a:bodyPr wrap="square">
            <a:spAutoFit/>
          </a:bodyPr>
          <a:lstStyle/>
          <a:p>
            <a:pPr marL="514350" indent="-514350"/>
            <a:r>
              <a:rPr lang="en-US" sz="2800" dirty="0" smtClean="0">
                <a:latin typeface="Gotham Bold" pitchFamily="50" charset="0"/>
                <a:cs typeface="Gotham Bold" pitchFamily="50" charset="0"/>
              </a:rPr>
              <a:t>Field Based Sales Support</a:t>
            </a:r>
          </a:p>
          <a:p>
            <a:pPr marL="514350" indent="-514350">
              <a:buFont typeface="Arial" pitchFamily="34" charset="0"/>
              <a:buChar char="•"/>
            </a:pPr>
            <a:r>
              <a:rPr lang="en-US" sz="2400" dirty="0" smtClean="0">
                <a:latin typeface="Gotham Book" pitchFamily="50" charset="0"/>
                <a:cs typeface="Gotham Book" pitchFamily="50" charset="0"/>
              </a:rPr>
              <a:t>Dedicated field based support for operators to educate, enable and support sales</a:t>
            </a:r>
          </a:p>
        </p:txBody>
      </p:sp>
      <p:sp>
        <p:nvSpPr>
          <p:cNvPr id="13" name="Rectangle 12"/>
          <p:cNvSpPr/>
          <p:nvPr/>
        </p:nvSpPr>
        <p:spPr>
          <a:xfrm>
            <a:off x="374421" y="1096895"/>
            <a:ext cx="7405235" cy="584775"/>
          </a:xfrm>
          <a:prstGeom prst="rect">
            <a:avLst/>
          </a:prstGeom>
          <a:effectLst/>
        </p:spPr>
        <p:txBody>
          <a:bodyPr wrap="square">
            <a:spAutoFit/>
          </a:bodyPr>
          <a:lstStyle/>
          <a:p>
            <a:pPr marL="514350" indent="-514350"/>
            <a:r>
              <a:rPr lang="en-US" sz="3200" dirty="0" smtClean="0">
                <a:solidFill>
                  <a:schemeClr val="tx1"/>
                </a:solidFill>
                <a:latin typeface="Gotham Bold" pitchFamily="50" charset="0"/>
                <a:cs typeface="Gotham Bold" pitchFamily="50" charset="0"/>
              </a:rPr>
              <a:t>Support to help you sell</a:t>
            </a:r>
          </a:p>
        </p:txBody>
      </p:sp>
      <p:sp>
        <p:nvSpPr>
          <p:cNvPr id="19" name="Rounded Rectangle 18"/>
          <p:cNvSpPr/>
          <p:nvPr/>
        </p:nvSpPr>
        <p:spPr>
          <a:xfrm>
            <a:off x="430214" y="186289"/>
            <a:ext cx="2834712" cy="757646"/>
          </a:xfrm>
          <a:prstGeom prst="roundRect">
            <a:avLst>
              <a:gd name="adj" fmla="val 9315"/>
            </a:avLst>
          </a:prstGeom>
          <a:solidFill>
            <a:srgbClr val="00B0F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42914" y="211689"/>
            <a:ext cx="2834712" cy="707886"/>
          </a:xfrm>
          <a:prstGeom prst="rect">
            <a:avLst/>
          </a:prstGeom>
          <a:noFill/>
        </p:spPr>
        <p:txBody>
          <a:bodyPr wrap="square" rtlCol="0">
            <a:spAutoFit/>
          </a:bodyPr>
          <a:lstStyle/>
          <a:p>
            <a:r>
              <a:rPr lang="en-US" sz="2000" dirty="0" smtClean="0">
                <a:solidFill>
                  <a:srgbClr val="FFFFFF"/>
                </a:solidFill>
                <a:latin typeface="Gotham Bold" pitchFamily="50" charset="0"/>
                <a:cs typeface="Gotham Bold" pitchFamily="50" charset="0"/>
              </a:rPr>
              <a:t>HTC Enterprise Support Group</a:t>
            </a:r>
            <a:endParaRPr lang="en-US" sz="2000" dirty="0">
              <a:solidFill>
                <a:srgbClr val="FFFFFF"/>
              </a:solidFill>
              <a:latin typeface="Gotham Bold" pitchFamily="50" charset="0"/>
              <a:cs typeface="Gotham Bold" pitchFamily="50" charset="0"/>
            </a:endParaRPr>
          </a:p>
        </p:txBody>
      </p:sp>
    </p:spTree>
    <p:extLst>
      <p:ext uri="{BB962C8B-B14F-4D97-AF65-F5344CB8AC3E}">
        <p14:creationId xmlns:p14="http://schemas.microsoft.com/office/powerpoint/2010/main" val="2310185837"/>
      </p:ext>
    </p:extLst>
  </p:cSld>
  <p:clrMapOvr>
    <a:masterClrMapping/>
  </p:clrMapOvr>
  <p:transition spd="slow">
    <p:fade thruBlk="1"/>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l="6264" t="10649" r="6305" b="981"/>
          <a:stretch>
            <a:fillRect/>
          </a:stretch>
        </p:blipFill>
        <p:spPr bwMode="auto">
          <a:xfrm>
            <a:off x="-14511" y="1565077"/>
            <a:ext cx="9178603" cy="5223867"/>
          </a:xfrm>
          <a:prstGeom prst="rect">
            <a:avLst/>
          </a:prstGeom>
          <a:noFill/>
          <a:ln w="12700" cap="flat">
            <a:noFill/>
            <a:miter lim="800000"/>
            <a:headEnd/>
            <a:tailEnd/>
          </a:ln>
        </p:spPr>
      </p:pic>
      <p:sp>
        <p:nvSpPr>
          <p:cNvPr id="17410" name="Rectangle 2"/>
          <p:cNvSpPr>
            <a:spLocks/>
          </p:cNvSpPr>
          <p:nvPr/>
        </p:nvSpPr>
        <p:spPr bwMode="auto">
          <a:xfrm>
            <a:off x="294680" y="6536531"/>
            <a:ext cx="3125391" cy="151805"/>
          </a:xfrm>
          <a:prstGeom prst="rect">
            <a:avLst/>
          </a:prstGeom>
          <a:noFill/>
          <a:ln w="9525" cap="flat">
            <a:noFill/>
            <a:round/>
            <a:headEnd type="none" w="med" len="med"/>
            <a:tailEnd type="none" w="med" len="med"/>
          </a:ln>
        </p:spPr>
        <p:txBody>
          <a:bodyPr lIns="26788" tIns="26788" rIns="26788" bIns="26788">
            <a:prstTxWarp prst="textNoShape">
              <a:avLst/>
            </a:prstTxWarp>
          </a:bodyPr>
          <a:lstStyle/>
          <a:p>
            <a:pPr algn="l"/>
            <a:r>
              <a:rPr lang="en-US" sz="700" dirty="0">
                <a:solidFill>
                  <a:srgbClr val="675C53"/>
                </a:solidFill>
                <a:ea typeface="Arial" charset="0"/>
                <a:sym typeface="Arial" charset="0"/>
              </a:rPr>
              <a:t>HTC Proprietary and Confidential</a:t>
            </a:r>
          </a:p>
        </p:txBody>
      </p:sp>
      <p:sp>
        <p:nvSpPr>
          <p:cNvPr id="8" name="Rectangle 7"/>
          <p:cNvSpPr/>
          <p:nvPr/>
        </p:nvSpPr>
        <p:spPr>
          <a:xfrm>
            <a:off x="-14511" y="345877"/>
            <a:ext cx="9144000" cy="1219200"/>
          </a:xfrm>
          <a:prstGeom prst="rect">
            <a:avLst/>
          </a:prstGeom>
          <a:solidFill>
            <a:schemeClr val="accent2">
              <a:alpha val="34118"/>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r>
              <a:rPr lang="en-US" sz="3600" dirty="0" smtClean="0">
                <a:solidFill>
                  <a:schemeClr val="bg1"/>
                </a:solidFill>
                <a:latin typeface="+mj-lt"/>
                <a:cs typeface="Gotham Bold" pitchFamily="50" charset="0"/>
              </a:rPr>
              <a:t>   </a:t>
            </a:r>
            <a:r>
              <a:rPr lang="en-US" sz="3600" dirty="0" smtClean="0">
                <a:solidFill>
                  <a:schemeClr val="tx1"/>
                </a:solidFill>
                <a:latin typeface="+mj-lt"/>
                <a:cs typeface="Gotham Bold" pitchFamily="50" charset="0"/>
              </a:rPr>
              <a:t>HTC Play</a:t>
            </a:r>
          </a:p>
        </p:txBody>
      </p:sp>
    </p:spTree>
    <p:extLst>
      <p:ext uri="{BB962C8B-B14F-4D97-AF65-F5344CB8AC3E}">
        <p14:creationId xmlns:p14="http://schemas.microsoft.com/office/powerpoint/2010/main" val="930771342"/>
      </p:ext>
    </p:extLst>
  </p:cSld>
  <p:clrMapOvr>
    <a:masterClrMapping/>
  </p:clrMapOvr>
  <p:transition spd="slow">
    <p:fade thruBlk="1"/>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3810000"/>
            <a:ext cx="9144000" cy="1676400"/>
          </a:xfrm>
          <a:prstGeom prst="rect">
            <a:avLst/>
          </a:prstGeom>
          <a:solidFill>
            <a:schemeClr val="tx1">
              <a:alpha val="34118"/>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r" defTabSz="457200"/>
            <a:r>
              <a:rPr lang="en-US" sz="4800" dirty="0" smtClean="0">
                <a:solidFill>
                  <a:srgbClr val="FFFFFF"/>
                </a:solidFill>
                <a:latin typeface="Gotham Bold" pitchFamily="50" charset="0"/>
                <a:cs typeface="Gotham Bold" pitchFamily="50" charset="0"/>
              </a:rPr>
              <a:t>   </a:t>
            </a:r>
            <a:r>
              <a:rPr lang="en-US" sz="3200" dirty="0" smtClean="0">
                <a:solidFill>
                  <a:srgbClr val="FFFFFF"/>
                </a:solidFill>
                <a:latin typeface="Gotham Bold" pitchFamily="50" charset="0"/>
                <a:cs typeface="Gotham Bold" pitchFamily="50" charset="0"/>
              </a:rPr>
              <a:t>Business Productivity</a:t>
            </a:r>
            <a:endParaRPr lang="en-US" sz="3200" dirty="0" smtClean="0">
              <a:solidFill>
                <a:srgbClr val="FFFFFF"/>
              </a:solidFill>
              <a:latin typeface="Gotham Bold" pitchFamily="50" charset="0"/>
              <a:cs typeface="Gotham Bold" pitchFamily="50" charset="0"/>
            </a:endParaRPr>
          </a:p>
        </p:txBody>
      </p:sp>
    </p:spTree>
    <p:extLst>
      <p:ext uri="{BB962C8B-B14F-4D97-AF65-F5344CB8AC3E}">
        <p14:creationId xmlns:p14="http://schemas.microsoft.com/office/powerpoint/2010/main" val="1735751986"/>
      </p:ext>
    </p:extLst>
  </p:cSld>
  <p:clrMapOvr>
    <a:masterClrMapping/>
  </p:clrMapOvr>
  <p:transition spd="slow">
    <p:fade thruBlk="1"/>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304800"/>
            <a:ext cx="9144000" cy="1219200"/>
          </a:xfrm>
          <a:prstGeom prst="rect">
            <a:avLst/>
          </a:prstGeom>
          <a:solidFill>
            <a:schemeClr val="accent2">
              <a:alpha val="34118"/>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defTabSz="457200"/>
            <a:r>
              <a:rPr lang="en-US" sz="3600" dirty="0" smtClean="0">
                <a:solidFill>
                  <a:schemeClr val="bg1"/>
                </a:solidFill>
                <a:latin typeface="Gotham Bold" pitchFamily="50" charset="0"/>
                <a:cs typeface="Gotham Bold" pitchFamily="50" charset="0"/>
              </a:rPr>
              <a:t>   </a:t>
            </a:r>
            <a:r>
              <a:rPr lang="en-US" sz="4400" dirty="0" smtClean="0">
                <a:solidFill>
                  <a:schemeClr val="bg1"/>
                </a:solidFill>
                <a:latin typeface="Gotham Bold" pitchFamily="50" charset="0"/>
                <a:cs typeface="Gotham Bold" pitchFamily="50" charset="0"/>
              </a:rPr>
              <a:t>Business and Productivity</a:t>
            </a:r>
            <a:endParaRPr lang="en-US" sz="4800" dirty="0" smtClean="0">
              <a:solidFill>
                <a:schemeClr val="bg1"/>
              </a:solidFill>
              <a:latin typeface="Gotham Bold" pitchFamily="50" charset="0"/>
              <a:cs typeface="Gotham Bold" pitchFamily="50" charset="0"/>
            </a:endParaRPr>
          </a:p>
        </p:txBody>
      </p:sp>
      <p:sp>
        <p:nvSpPr>
          <p:cNvPr id="20" name="Rectangle 19"/>
          <p:cNvSpPr/>
          <p:nvPr/>
        </p:nvSpPr>
        <p:spPr>
          <a:xfrm>
            <a:off x="533400" y="1578114"/>
            <a:ext cx="6096000" cy="707886"/>
          </a:xfrm>
          <a:prstGeom prst="rect">
            <a:avLst/>
          </a:prstGeom>
          <a:effectLst/>
        </p:spPr>
        <p:txBody>
          <a:bodyPr wrap="square" numCol="1">
            <a:spAutoFit/>
          </a:bodyPr>
          <a:lstStyle/>
          <a:p>
            <a:pPr defTabSz="457200"/>
            <a:r>
              <a:rPr lang="en-US" sz="4000" dirty="0" smtClean="0">
                <a:solidFill>
                  <a:srgbClr val="B3B3B3"/>
                </a:solidFill>
                <a:latin typeface="Gotham Bold" pitchFamily="50" charset="0"/>
                <a:ea typeface="+mn-ea"/>
                <a:cs typeface="Gotham Bold" pitchFamily="50" charset="0"/>
              </a:rPr>
              <a:t>Key Enablers</a:t>
            </a:r>
          </a:p>
        </p:txBody>
      </p:sp>
      <p:sp>
        <p:nvSpPr>
          <p:cNvPr id="29" name="Rectangle 28"/>
          <p:cNvSpPr/>
          <p:nvPr/>
        </p:nvSpPr>
        <p:spPr>
          <a:xfrm>
            <a:off x="533400" y="2310825"/>
            <a:ext cx="8229600" cy="523220"/>
          </a:xfrm>
          <a:prstGeom prst="rect">
            <a:avLst/>
          </a:prstGeom>
        </p:spPr>
        <p:txBody>
          <a:bodyPr wrap="square" numCol="1">
            <a:spAutoFit/>
          </a:bodyPr>
          <a:lstStyle/>
          <a:p>
            <a:pPr defTabSz="457200"/>
            <a:r>
              <a:rPr lang="en-US" sz="2800" dirty="0" smtClean="0">
                <a:solidFill>
                  <a:srgbClr val="404040"/>
                </a:solidFill>
                <a:latin typeface="Gotham Bold" pitchFamily="50" charset="0"/>
                <a:ea typeface="+mn-ea"/>
                <a:cs typeface="Gotham Bold" pitchFamily="50" charset="0"/>
              </a:rPr>
              <a:t>Desktop-like web browsing</a:t>
            </a:r>
          </a:p>
        </p:txBody>
      </p:sp>
      <p:sp>
        <p:nvSpPr>
          <p:cNvPr id="32" name="Rectangle 31"/>
          <p:cNvSpPr/>
          <p:nvPr/>
        </p:nvSpPr>
        <p:spPr>
          <a:xfrm>
            <a:off x="623455" y="2710935"/>
            <a:ext cx="7072745" cy="923330"/>
          </a:xfrm>
          <a:prstGeom prst="rect">
            <a:avLst/>
          </a:prstGeom>
          <a:effectLst/>
        </p:spPr>
        <p:txBody>
          <a:bodyPr wrap="square" numCol="1">
            <a:spAutoFit/>
          </a:bodyPr>
          <a:lstStyle/>
          <a:p>
            <a:pPr marL="342900" indent="-342900" defTabSz="457200">
              <a:buFont typeface="Arial" pitchFamily="34" charset="0"/>
              <a:buChar char="•"/>
            </a:pPr>
            <a:r>
              <a:rPr lang="en-US" sz="1800" dirty="0" smtClean="0">
                <a:solidFill>
                  <a:srgbClr val="404040"/>
                </a:solidFill>
                <a:latin typeface="Gotham Light" pitchFamily="50" charset="0"/>
                <a:ea typeface="+mn-ea"/>
                <a:cs typeface="Gotham Light" pitchFamily="50" charset="0"/>
              </a:rPr>
              <a:t>Full functional web browser for desktop-like experience and features</a:t>
            </a:r>
          </a:p>
          <a:p>
            <a:pPr marL="342900" indent="-342900" defTabSz="457200">
              <a:buFont typeface="Arial" pitchFamily="34" charset="0"/>
              <a:buChar char="•"/>
            </a:pPr>
            <a:endParaRPr lang="en-US" sz="1800" dirty="0" smtClean="0">
              <a:solidFill>
                <a:srgbClr val="404040"/>
              </a:solidFill>
              <a:latin typeface="Gotham Light" pitchFamily="50" charset="0"/>
              <a:ea typeface="+mn-ea"/>
              <a:cs typeface="Gotham Light" pitchFamily="50" charset="0"/>
            </a:endParaRPr>
          </a:p>
        </p:txBody>
      </p:sp>
      <p:sp>
        <p:nvSpPr>
          <p:cNvPr id="9" name="Rectangle 8"/>
          <p:cNvSpPr/>
          <p:nvPr/>
        </p:nvSpPr>
        <p:spPr>
          <a:xfrm>
            <a:off x="533400" y="3296960"/>
            <a:ext cx="8229600" cy="523220"/>
          </a:xfrm>
          <a:prstGeom prst="rect">
            <a:avLst/>
          </a:prstGeom>
        </p:spPr>
        <p:txBody>
          <a:bodyPr wrap="square" numCol="1">
            <a:spAutoFit/>
          </a:bodyPr>
          <a:lstStyle/>
          <a:p>
            <a:pPr defTabSz="457200"/>
            <a:r>
              <a:rPr lang="en-US" sz="2800" dirty="0" smtClean="0">
                <a:solidFill>
                  <a:srgbClr val="404040"/>
                </a:solidFill>
                <a:latin typeface="Gotham Bold" pitchFamily="50" charset="0"/>
                <a:ea typeface="+mn-ea"/>
                <a:cs typeface="Gotham Bold" pitchFamily="50" charset="0"/>
              </a:rPr>
              <a:t>Full Email and PIM functions</a:t>
            </a:r>
          </a:p>
        </p:txBody>
      </p:sp>
      <p:sp>
        <p:nvSpPr>
          <p:cNvPr id="10" name="Rectangle 9"/>
          <p:cNvSpPr/>
          <p:nvPr/>
        </p:nvSpPr>
        <p:spPr>
          <a:xfrm>
            <a:off x="623455" y="3758625"/>
            <a:ext cx="8901545" cy="646331"/>
          </a:xfrm>
          <a:prstGeom prst="rect">
            <a:avLst/>
          </a:prstGeom>
          <a:effectLst/>
        </p:spPr>
        <p:txBody>
          <a:bodyPr wrap="square" numCol="1">
            <a:spAutoFit/>
          </a:bodyPr>
          <a:lstStyle/>
          <a:p>
            <a:pPr marL="342900" indent="-342900" defTabSz="457200">
              <a:buFont typeface="Arial" pitchFamily="34" charset="0"/>
              <a:buChar char="•"/>
            </a:pPr>
            <a:r>
              <a:rPr lang="en-US" sz="1800" dirty="0" smtClean="0">
                <a:solidFill>
                  <a:srgbClr val="404040"/>
                </a:solidFill>
                <a:latin typeface="Gotham Light" pitchFamily="50" charset="0"/>
                <a:ea typeface="+mn-ea"/>
                <a:cs typeface="Gotham Light" pitchFamily="50" charset="0"/>
              </a:rPr>
              <a:t>Microsoft Exchange Email and PIM integration</a:t>
            </a:r>
          </a:p>
          <a:p>
            <a:pPr marL="342900" indent="-342900" defTabSz="457200">
              <a:buFont typeface="Arial" pitchFamily="34" charset="0"/>
              <a:buChar char="•"/>
            </a:pPr>
            <a:r>
              <a:rPr lang="en-US" sz="1800" dirty="0" smtClean="0">
                <a:solidFill>
                  <a:srgbClr val="404040"/>
                </a:solidFill>
                <a:latin typeface="Gotham Light" pitchFamily="50" charset="0"/>
                <a:ea typeface="+mn-ea"/>
                <a:cs typeface="Gotham Light" pitchFamily="50" charset="0"/>
              </a:rPr>
              <a:t>Unified inbox for organizing and managing work and personal mail</a:t>
            </a:r>
          </a:p>
        </p:txBody>
      </p:sp>
      <p:sp>
        <p:nvSpPr>
          <p:cNvPr id="11" name="Rectangle 10"/>
          <p:cNvSpPr/>
          <p:nvPr/>
        </p:nvSpPr>
        <p:spPr>
          <a:xfrm>
            <a:off x="533400" y="4335215"/>
            <a:ext cx="5791200" cy="523220"/>
          </a:xfrm>
          <a:prstGeom prst="rect">
            <a:avLst/>
          </a:prstGeom>
        </p:spPr>
        <p:txBody>
          <a:bodyPr wrap="square" numCol="1">
            <a:spAutoFit/>
          </a:bodyPr>
          <a:lstStyle/>
          <a:p>
            <a:pPr defTabSz="457200"/>
            <a:r>
              <a:rPr lang="en-US" sz="2800" dirty="0" smtClean="0">
                <a:solidFill>
                  <a:srgbClr val="404040"/>
                </a:solidFill>
                <a:latin typeface="Gotham Bold" pitchFamily="50" charset="0"/>
                <a:ea typeface="+mn-ea"/>
                <a:cs typeface="Gotham Bold" pitchFamily="50" charset="0"/>
              </a:rPr>
              <a:t>Document handling</a:t>
            </a:r>
          </a:p>
        </p:txBody>
      </p:sp>
      <p:sp>
        <p:nvSpPr>
          <p:cNvPr id="12" name="Rectangle 11"/>
          <p:cNvSpPr/>
          <p:nvPr/>
        </p:nvSpPr>
        <p:spPr>
          <a:xfrm>
            <a:off x="623455" y="4825425"/>
            <a:ext cx="6005945" cy="646331"/>
          </a:xfrm>
          <a:prstGeom prst="rect">
            <a:avLst/>
          </a:prstGeom>
          <a:effectLst/>
        </p:spPr>
        <p:txBody>
          <a:bodyPr wrap="square" numCol="1">
            <a:spAutoFit/>
          </a:bodyPr>
          <a:lstStyle/>
          <a:p>
            <a:pPr marL="342900" indent="-342900" defTabSz="457200">
              <a:buFont typeface="Arial" pitchFamily="34" charset="0"/>
              <a:buChar char="•"/>
            </a:pPr>
            <a:r>
              <a:rPr lang="en-US" sz="1800" dirty="0" smtClean="0">
                <a:solidFill>
                  <a:srgbClr val="404040"/>
                </a:solidFill>
                <a:latin typeface="Gotham Light" pitchFamily="50" charset="0"/>
                <a:ea typeface="+mn-ea"/>
                <a:cs typeface="Gotham Light" pitchFamily="50" charset="0"/>
              </a:rPr>
              <a:t>All major file formats supported</a:t>
            </a:r>
          </a:p>
          <a:p>
            <a:pPr marL="342900" indent="-342900" defTabSz="457200">
              <a:buFont typeface="Arial" pitchFamily="34" charset="0"/>
              <a:buChar char="•"/>
            </a:pPr>
            <a:r>
              <a:rPr lang="en-US" sz="1800" dirty="0" smtClean="0">
                <a:solidFill>
                  <a:srgbClr val="404040"/>
                </a:solidFill>
                <a:latin typeface="Gotham Light" pitchFamily="50" charset="0"/>
                <a:ea typeface="+mn-ea"/>
                <a:cs typeface="Gotham Light" pitchFamily="50" charset="0"/>
              </a:rPr>
              <a:t>Printing function available to print on-the-go</a:t>
            </a:r>
          </a:p>
        </p:txBody>
      </p:sp>
      <p:sp>
        <p:nvSpPr>
          <p:cNvPr id="14" name="Rectangle 13"/>
          <p:cNvSpPr/>
          <p:nvPr/>
        </p:nvSpPr>
        <p:spPr>
          <a:xfrm>
            <a:off x="533400" y="5527319"/>
            <a:ext cx="8229600" cy="523220"/>
          </a:xfrm>
          <a:prstGeom prst="rect">
            <a:avLst/>
          </a:prstGeom>
        </p:spPr>
        <p:txBody>
          <a:bodyPr wrap="square" numCol="1">
            <a:spAutoFit/>
          </a:bodyPr>
          <a:lstStyle/>
          <a:p>
            <a:pPr defTabSz="457200"/>
            <a:r>
              <a:rPr lang="en-US" sz="2800" dirty="0" smtClean="0">
                <a:solidFill>
                  <a:srgbClr val="404040"/>
                </a:solidFill>
                <a:latin typeface="Gotham Bold" pitchFamily="50" charset="0"/>
                <a:ea typeface="+mn-ea"/>
                <a:cs typeface="Gotham Bold" pitchFamily="50" charset="0"/>
              </a:rPr>
              <a:t>Innovative Pen input</a:t>
            </a:r>
          </a:p>
        </p:txBody>
      </p:sp>
      <p:sp>
        <p:nvSpPr>
          <p:cNvPr id="15" name="Rectangle 14"/>
          <p:cNvSpPr/>
          <p:nvPr/>
        </p:nvSpPr>
        <p:spPr>
          <a:xfrm>
            <a:off x="623455" y="6044625"/>
            <a:ext cx="6005945" cy="646331"/>
          </a:xfrm>
          <a:prstGeom prst="rect">
            <a:avLst/>
          </a:prstGeom>
          <a:effectLst/>
        </p:spPr>
        <p:txBody>
          <a:bodyPr wrap="square" numCol="1">
            <a:spAutoFit/>
          </a:bodyPr>
          <a:lstStyle/>
          <a:p>
            <a:pPr marL="342900" indent="-342900" defTabSz="457200">
              <a:buFont typeface="Arial" pitchFamily="34" charset="0"/>
              <a:buChar char="•"/>
            </a:pPr>
            <a:r>
              <a:rPr lang="en-US" sz="1800" dirty="0" smtClean="0">
                <a:solidFill>
                  <a:srgbClr val="404040"/>
                </a:solidFill>
                <a:latin typeface="Gotham Light" pitchFamily="50" charset="0"/>
                <a:ea typeface="+mn-ea"/>
                <a:cs typeface="Gotham Light" pitchFamily="50" charset="0"/>
              </a:rPr>
              <a:t>Natural and intuitive note taking functionality</a:t>
            </a:r>
          </a:p>
          <a:p>
            <a:pPr marL="342900" indent="-342900" defTabSz="457200">
              <a:buFont typeface="Arial" pitchFamily="34" charset="0"/>
              <a:buChar char="•"/>
            </a:pPr>
            <a:r>
              <a:rPr lang="en-US" sz="1800" dirty="0" smtClean="0">
                <a:solidFill>
                  <a:srgbClr val="404040"/>
                </a:solidFill>
                <a:latin typeface="Gotham Light" pitchFamily="50" charset="0"/>
                <a:ea typeface="+mn-ea"/>
                <a:cs typeface="Gotham Light" pitchFamily="50" charset="0"/>
              </a:rPr>
              <a:t>Markup and sharing of docs, web pages, etc.</a:t>
            </a:r>
          </a:p>
        </p:txBody>
      </p:sp>
    </p:spTree>
    <p:extLst>
      <p:ext uri="{BB962C8B-B14F-4D97-AF65-F5344CB8AC3E}">
        <p14:creationId xmlns:p14="http://schemas.microsoft.com/office/powerpoint/2010/main" val="3396186299"/>
      </p:ext>
    </p:extLst>
  </p:cSld>
  <p:clrMapOvr>
    <a:masterClrMapping/>
  </p:clrMapOvr>
  <p:transition spd="slow">
    <p:fade thruBlk="1"/>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52400" y="1704975"/>
            <a:ext cx="8836025" cy="21584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srgbClr val="FFFFFF"/>
              </a:solidFill>
            </a:endParaRPr>
          </a:p>
        </p:txBody>
      </p:sp>
      <p:sp>
        <p:nvSpPr>
          <p:cNvPr id="15" name="Rectangle 14"/>
          <p:cNvSpPr/>
          <p:nvPr/>
        </p:nvSpPr>
        <p:spPr>
          <a:xfrm>
            <a:off x="155575" y="3985201"/>
            <a:ext cx="8836025" cy="24917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srgbClr val="FFFFFF"/>
              </a:solidFill>
            </a:endParaRPr>
          </a:p>
        </p:txBody>
      </p:sp>
      <p:pic>
        <p:nvPicPr>
          <p:cNvPr id="17410" name="Picture 2" descr="http://www.linuxfordevices.com/images/stories/htc_flyer3_sm.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1237" y="2114550"/>
            <a:ext cx="2593105" cy="161925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0" y="304800"/>
            <a:ext cx="9144000" cy="1219200"/>
          </a:xfrm>
          <a:prstGeom prst="rect">
            <a:avLst/>
          </a:prstGeom>
          <a:solidFill>
            <a:schemeClr val="accent2">
              <a:alpha val="34118"/>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defTabSz="457200"/>
            <a:r>
              <a:rPr lang="en-US" sz="4800" dirty="0" smtClean="0">
                <a:solidFill>
                  <a:srgbClr val="FFFFFF"/>
                </a:solidFill>
                <a:latin typeface="Gotham Bold" pitchFamily="50" charset="0"/>
                <a:cs typeface="Gotham Bold" pitchFamily="50" charset="0"/>
              </a:rPr>
              <a:t>	</a:t>
            </a:r>
            <a:r>
              <a:rPr lang="en-US" sz="3600" dirty="0" smtClean="0">
                <a:solidFill>
                  <a:srgbClr val="FFFFFF"/>
                </a:solidFill>
                <a:latin typeface="Gotham Bold" pitchFamily="50" charset="0"/>
                <a:cs typeface="Gotham Bold" pitchFamily="50" charset="0"/>
              </a:rPr>
              <a:t>HTC Sense for Personal Productivity</a:t>
            </a:r>
            <a:endParaRPr lang="en-US" sz="3200" dirty="0" smtClean="0">
              <a:solidFill>
                <a:srgbClr val="FFFFFF"/>
              </a:solidFill>
              <a:latin typeface="Gotham Bold" pitchFamily="50" charset="0"/>
              <a:cs typeface="Gotham Bold" pitchFamily="50" charset="0"/>
            </a:endParaRPr>
          </a:p>
        </p:txBody>
      </p:sp>
      <p:sp>
        <p:nvSpPr>
          <p:cNvPr id="23" name="Rectangle 2"/>
          <p:cNvSpPr>
            <a:spLocks/>
          </p:cNvSpPr>
          <p:nvPr/>
        </p:nvSpPr>
        <p:spPr bwMode="auto">
          <a:xfrm>
            <a:off x="3276600" y="1714500"/>
            <a:ext cx="3211753"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457200"/>
            <a:r>
              <a:rPr lang="en-US" sz="2800" dirty="0" smtClean="0">
                <a:solidFill>
                  <a:srgbClr val="7AB400"/>
                </a:solidFill>
                <a:latin typeface="Gotham Bold" pitchFamily="50" charset="0"/>
                <a:ea typeface="+mn-ea"/>
                <a:cs typeface="Gotham Bold" pitchFamily="50" charset="0"/>
              </a:rPr>
              <a:t>Note Taking</a:t>
            </a:r>
            <a:endParaRPr lang="en-US" sz="2800" dirty="0">
              <a:solidFill>
                <a:srgbClr val="7AB400"/>
              </a:solidFill>
              <a:latin typeface="Gotham Bold" pitchFamily="50" charset="0"/>
              <a:ea typeface="ＭＳ Ｐゴシック" charset="0"/>
              <a:cs typeface="Gotham Bold" pitchFamily="50" charset="0"/>
              <a:sym typeface="Gotham Book" charset="0"/>
            </a:endParaRPr>
          </a:p>
        </p:txBody>
      </p:sp>
      <p:pic>
        <p:nvPicPr>
          <p:cNvPr id="2062" name="Picture 14" descr="http://www.androidtapp.com/wp-content/uploads/2011/02/HTC-Flyer-Email.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440335" y="4285439"/>
            <a:ext cx="3391074" cy="1906484"/>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2"/>
          <p:cNvSpPr>
            <a:spLocks/>
          </p:cNvSpPr>
          <p:nvPr/>
        </p:nvSpPr>
        <p:spPr bwMode="auto">
          <a:xfrm>
            <a:off x="445847" y="4152900"/>
            <a:ext cx="3211753"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457200"/>
            <a:r>
              <a:rPr lang="en-US" sz="2800" dirty="0" smtClean="0">
                <a:solidFill>
                  <a:srgbClr val="7AB400"/>
                </a:solidFill>
                <a:latin typeface="Gotham Bold" pitchFamily="50" charset="0"/>
                <a:ea typeface="+mn-ea"/>
                <a:cs typeface="Gotham Bold" pitchFamily="50" charset="0"/>
              </a:rPr>
              <a:t>Unified Email</a:t>
            </a:r>
            <a:endParaRPr lang="en-US" sz="2800" dirty="0">
              <a:solidFill>
                <a:srgbClr val="7AB400"/>
              </a:solidFill>
              <a:latin typeface="Gotham Bold" pitchFamily="50" charset="0"/>
              <a:ea typeface="ＭＳ Ｐゴシック" charset="0"/>
              <a:cs typeface="Gotham Bold" pitchFamily="50" charset="0"/>
              <a:sym typeface="Gotham Book" charset="0"/>
            </a:endParaRPr>
          </a:p>
        </p:txBody>
      </p:sp>
      <p:sp>
        <p:nvSpPr>
          <p:cNvPr id="3" name="TextBox 2"/>
          <p:cNvSpPr txBox="1"/>
          <p:nvPr/>
        </p:nvSpPr>
        <p:spPr>
          <a:xfrm>
            <a:off x="3200400" y="2256472"/>
            <a:ext cx="5783758" cy="1477328"/>
          </a:xfrm>
          <a:prstGeom prst="rect">
            <a:avLst/>
          </a:prstGeom>
          <a:noFill/>
        </p:spPr>
        <p:txBody>
          <a:bodyPr wrap="square" rtlCol="0">
            <a:spAutoFit/>
          </a:bodyPr>
          <a:lstStyle/>
          <a:p>
            <a:pPr defTabSz="457200"/>
            <a:r>
              <a:rPr lang="en-US" sz="1800" dirty="0">
                <a:solidFill>
                  <a:srgbClr val="404040"/>
                </a:solidFill>
                <a:latin typeface="Arial" charset="0"/>
                <a:ea typeface="+mn-ea"/>
                <a:cs typeface="Arial" charset="0"/>
              </a:rPr>
              <a:t> With HTC Notes, you can write it down, add a scribble, </a:t>
            </a:r>
            <a:r>
              <a:rPr lang="en-US" sz="1800" dirty="0" smtClean="0">
                <a:solidFill>
                  <a:srgbClr val="404040"/>
                </a:solidFill>
                <a:latin typeface="Arial" charset="0"/>
                <a:ea typeface="+mn-ea"/>
                <a:cs typeface="Arial" charset="0"/>
              </a:rPr>
              <a:t>a picture, or record </a:t>
            </a:r>
            <a:r>
              <a:rPr lang="en-US" sz="1800" dirty="0">
                <a:solidFill>
                  <a:srgbClr val="404040"/>
                </a:solidFill>
                <a:latin typeface="Arial" charset="0"/>
                <a:ea typeface="+mn-ea"/>
                <a:cs typeface="Arial" charset="0"/>
              </a:rPr>
              <a:t>the words just the way they were spoken. And since you can sync your notes with </a:t>
            </a:r>
            <a:r>
              <a:rPr lang="en-US" sz="1800" dirty="0" err="1">
                <a:solidFill>
                  <a:srgbClr val="404040"/>
                </a:solidFill>
                <a:latin typeface="Arial" charset="0"/>
                <a:ea typeface="+mn-ea"/>
                <a:cs typeface="Arial" charset="0"/>
              </a:rPr>
              <a:t>Evernote</a:t>
            </a:r>
            <a:r>
              <a:rPr lang="en-US" sz="1800" dirty="0">
                <a:solidFill>
                  <a:srgbClr val="404040"/>
                </a:solidFill>
                <a:latin typeface="Arial" charset="0"/>
                <a:ea typeface="+mn-ea"/>
                <a:cs typeface="Arial" charset="0"/>
              </a:rPr>
              <a:t> – you can access and review them from your office computer, or another smartphone.</a:t>
            </a:r>
            <a:endParaRPr lang="en-US" sz="1800" dirty="0">
              <a:solidFill>
                <a:srgbClr val="404040"/>
              </a:solidFill>
              <a:latin typeface="Gotham Light" pitchFamily="50" charset="0"/>
              <a:ea typeface="+mn-ea"/>
              <a:cs typeface="Gotham Light" pitchFamily="50" charset="0"/>
            </a:endParaRPr>
          </a:p>
        </p:txBody>
      </p:sp>
      <p:sp>
        <p:nvSpPr>
          <p:cNvPr id="13" name="TextBox 12"/>
          <p:cNvSpPr txBox="1"/>
          <p:nvPr/>
        </p:nvSpPr>
        <p:spPr>
          <a:xfrm>
            <a:off x="331237" y="4722674"/>
            <a:ext cx="4926563" cy="1477328"/>
          </a:xfrm>
          <a:prstGeom prst="rect">
            <a:avLst/>
          </a:prstGeom>
          <a:noFill/>
        </p:spPr>
        <p:txBody>
          <a:bodyPr wrap="square" rtlCol="0">
            <a:spAutoFit/>
          </a:bodyPr>
          <a:lstStyle/>
          <a:p>
            <a:pPr defTabSz="457200"/>
            <a:r>
              <a:rPr lang="en-US" sz="1800" dirty="0" smtClean="0">
                <a:solidFill>
                  <a:srgbClr val="404040"/>
                </a:solidFill>
                <a:latin typeface="Arial" charset="0"/>
                <a:ea typeface="+mn-ea"/>
                <a:cs typeface="Arial" charset="0"/>
              </a:rPr>
              <a:t>HTC </a:t>
            </a:r>
            <a:r>
              <a:rPr lang="en-US" sz="1800" dirty="0">
                <a:solidFill>
                  <a:srgbClr val="404040"/>
                </a:solidFill>
                <a:latin typeface="Arial" charset="0"/>
                <a:ea typeface="+mn-ea"/>
                <a:cs typeface="Arial" charset="0"/>
              </a:rPr>
              <a:t>Flyer helps you by merging </a:t>
            </a:r>
            <a:r>
              <a:rPr lang="en-US" sz="1800" dirty="0" smtClean="0">
                <a:solidFill>
                  <a:srgbClr val="404040"/>
                </a:solidFill>
                <a:latin typeface="Arial" charset="0"/>
                <a:ea typeface="+mn-ea"/>
                <a:cs typeface="Arial" charset="0"/>
              </a:rPr>
              <a:t>all your email accounts together </a:t>
            </a:r>
            <a:r>
              <a:rPr lang="en-US" sz="1800" dirty="0">
                <a:solidFill>
                  <a:srgbClr val="404040"/>
                </a:solidFill>
                <a:latin typeface="Arial" charset="0"/>
                <a:ea typeface="+mn-ea"/>
                <a:cs typeface="Arial" charset="0"/>
              </a:rPr>
              <a:t>into one inbox so you're always organized. They're color coded, so you know what's what, and you can sort them by importance, groups or content.</a:t>
            </a:r>
            <a:r>
              <a:rPr lang="en-US" sz="1800" dirty="0" smtClean="0">
                <a:solidFill>
                  <a:srgbClr val="404040"/>
                </a:solidFill>
                <a:latin typeface="Gotham Light" pitchFamily="50" charset="0"/>
                <a:ea typeface="+mn-ea"/>
                <a:cs typeface="Gotham Light" pitchFamily="50" charset="0"/>
              </a:rPr>
              <a:t>.</a:t>
            </a:r>
            <a:endParaRPr lang="en-US" sz="1800" dirty="0">
              <a:solidFill>
                <a:srgbClr val="404040"/>
              </a:solidFill>
              <a:latin typeface="Gotham Light" pitchFamily="50" charset="0"/>
              <a:ea typeface="+mn-ea"/>
              <a:cs typeface="Gotham Light" pitchFamily="50" charset="0"/>
            </a:endParaRPr>
          </a:p>
        </p:txBody>
      </p:sp>
    </p:spTree>
    <p:extLst>
      <p:ext uri="{BB962C8B-B14F-4D97-AF65-F5344CB8AC3E}">
        <p14:creationId xmlns:p14="http://schemas.microsoft.com/office/powerpoint/2010/main" val="363567472"/>
      </p:ext>
    </p:extLst>
  </p:cSld>
  <p:clrMapOvr>
    <a:masterClrMapping/>
  </p:clrMapOvr>
  <p:transition spd="slow">
    <p:fade thruBlk="1"/>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152400" y="1704975"/>
            <a:ext cx="8836025" cy="21584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srgbClr val="FFFFFF"/>
              </a:solidFill>
            </a:endParaRPr>
          </a:p>
        </p:txBody>
      </p:sp>
      <p:sp>
        <p:nvSpPr>
          <p:cNvPr id="5" name="Rectangle 4"/>
          <p:cNvSpPr/>
          <p:nvPr/>
        </p:nvSpPr>
        <p:spPr>
          <a:xfrm>
            <a:off x="155575" y="3985201"/>
            <a:ext cx="8836025" cy="24917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srgbClr val="FFFFFF"/>
              </a:solidFill>
            </a:endParaRPr>
          </a:p>
        </p:txBody>
      </p:sp>
      <p:sp>
        <p:nvSpPr>
          <p:cNvPr id="10" name="Rectangle 9"/>
          <p:cNvSpPr/>
          <p:nvPr/>
        </p:nvSpPr>
        <p:spPr>
          <a:xfrm>
            <a:off x="0" y="304800"/>
            <a:ext cx="9144000" cy="1219200"/>
          </a:xfrm>
          <a:prstGeom prst="rect">
            <a:avLst/>
          </a:prstGeom>
          <a:solidFill>
            <a:schemeClr val="accent2">
              <a:alpha val="34118"/>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defTabSz="457200"/>
            <a:r>
              <a:rPr lang="en-US" sz="4800" dirty="0" smtClean="0">
                <a:solidFill>
                  <a:srgbClr val="FFFFFF"/>
                </a:solidFill>
                <a:latin typeface="Gotham Bold" pitchFamily="50" charset="0"/>
                <a:cs typeface="Gotham Bold" pitchFamily="50" charset="0"/>
              </a:rPr>
              <a:t>	</a:t>
            </a:r>
            <a:r>
              <a:rPr lang="en-US" sz="3600" dirty="0" smtClean="0">
                <a:solidFill>
                  <a:srgbClr val="FFFFFF"/>
                </a:solidFill>
                <a:latin typeface="Gotham Bold" pitchFamily="50" charset="0"/>
                <a:cs typeface="Gotham Bold" pitchFamily="50" charset="0"/>
              </a:rPr>
              <a:t>HTC Sense for Personal Productivity</a:t>
            </a:r>
            <a:endParaRPr lang="en-US" sz="3200" dirty="0" smtClean="0">
              <a:solidFill>
                <a:srgbClr val="FFFFFF"/>
              </a:solidFill>
              <a:latin typeface="Gotham Bold" pitchFamily="50" charset="0"/>
              <a:cs typeface="Gotham Bold" pitchFamily="50" charset="0"/>
            </a:endParaRPr>
          </a:p>
        </p:txBody>
      </p:sp>
      <p:sp>
        <p:nvSpPr>
          <p:cNvPr id="23" name="Rectangle 2"/>
          <p:cNvSpPr>
            <a:spLocks/>
          </p:cNvSpPr>
          <p:nvPr/>
        </p:nvSpPr>
        <p:spPr bwMode="auto">
          <a:xfrm>
            <a:off x="2553478" y="1803120"/>
            <a:ext cx="3211753"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457200"/>
            <a:r>
              <a:rPr lang="en-US" sz="2800" dirty="0" smtClean="0">
                <a:solidFill>
                  <a:srgbClr val="7AB400"/>
                </a:solidFill>
                <a:latin typeface="Gotham Bold" pitchFamily="50" charset="0"/>
                <a:ea typeface="+mn-ea"/>
                <a:cs typeface="Gotham Bold" pitchFamily="50" charset="0"/>
              </a:rPr>
              <a:t>Office on the go</a:t>
            </a:r>
            <a:endParaRPr lang="en-US" sz="2800" dirty="0">
              <a:solidFill>
                <a:srgbClr val="7AB400"/>
              </a:solidFill>
              <a:latin typeface="Gotham Bold" pitchFamily="50" charset="0"/>
              <a:ea typeface="ＭＳ Ｐゴシック" charset="0"/>
              <a:cs typeface="Gotham Bold" pitchFamily="50" charset="0"/>
              <a:sym typeface="Gotham Book" charset="0"/>
            </a:endParaRPr>
          </a:p>
        </p:txBody>
      </p:sp>
      <p:sp>
        <p:nvSpPr>
          <p:cNvPr id="31" name="Rectangle 2"/>
          <p:cNvSpPr>
            <a:spLocks/>
          </p:cNvSpPr>
          <p:nvPr/>
        </p:nvSpPr>
        <p:spPr bwMode="auto">
          <a:xfrm>
            <a:off x="838200" y="3985201"/>
            <a:ext cx="4960103"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457200"/>
            <a:r>
              <a:rPr lang="en-US" sz="2800" dirty="0" smtClean="0">
                <a:solidFill>
                  <a:srgbClr val="7AB400"/>
                </a:solidFill>
                <a:latin typeface="Gotham Bold" pitchFamily="50" charset="0"/>
                <a:ea typeface="+mn-ea"/>
                <a:cs typeface="Gotham Bold" pitchFamily="50" charset="0"/>
              </a:rPr>
              <a:t>Calendar and Events</a:t>
            </a:r>
            <a:endParaRPr lang="en-US" sz="2800" dirty="0">
              <a:solidFill>
                <a:srgbClr val="7AB400"/>
              </a:solidFill>
              <a:latin typeface="Gotham Bold" pitchFamily="50" charset="0"/>
              <a:ea typeface="ＭＳ Ｐゴシック" charset="0"/>
              <a:cs typeface="Gotham Bold" pitchFamily="50" charset="0"/>
              <a:sym typeface="Gotham Book" charset="0"/>
            </a:endParaRPr>
          </a:p>
        </p:txBody>
      </p:sp>
      <p:pic>
        <p:nvPicPr>
          <p:cNvPr id="2064" name="Picture 16" descr="Office on the g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857375"/>
            <a:ext cx="1581150" cy="19526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514600" y="2362200"/>
            <a:ext cx="4572000" cy="1200329"/>
          </a:xfrm>
          <a:prstGeom prst="rect">
            <a:avLst/>
          </a:prstGeom>
        </p:spPr>
        <p:txBody>
          <a:bodyPr>
            <a:spAutoFit/>
          </a:bodyPr>
          <a:lstStyle/>
          <a:p>
            <a:pPr defTabSz="457200"/>
            <a:r>
              <a:rPr lang="en-US" sz="1800" dirty="0">
                <a:solidFill>
                  <a:srgbClr val="404040"/>
                </a:solidFill>
                <a:latin typeface="Arial" charset="0"/>
                <a:ea typeface="+mn-ea"/>
                <a:cs typeface="Arial" charset="0"/>
              </a:rPr>
              <a:t>View and edit Office documents wherever you find yourself. And if the need for a hard copy arises - send it via Wi-Fi to a nearby printer.</a:t>
            </a:r>
          </a:p>
        </p:txBody>
      </p:sp>
      <p:sp>
        <p:nvSpPr>
          <p:cNvPr id="4" name="Rectangle 3"/>
          <p:cNvSpPr/>
          <p:nvPr/>
        </p:nvSpPr>
        <p:spPr>
          <a:xfrm>
            <a:off x="838200" y="4646474"/>
            <a:ext cx="5334000" cy="1754326"/>
          </a:xfrm>
          <a:prstGeom prst="rect">
            <a:avLst/>
          </a:prstGeom>
        </p:spPr>
        <p:txBody>
          <a:bodyPr wrap="square">
            <a:spAutoFit/>
          </a:bodyPr>
          <a:lstStyle/>
          <a:p>
            <a:pPr defTabSz="457200"/>
            <a:r>
              <a:rPr lang="en-US" sz="1800" dirty="0">
                <a:solidFill>
                  <a:srgbClr val="404040"/>
                </a:solidFill>
                <a:latin typeface="Arial" charset="0"/>
                <a:ea typeface="+mn-ea"/>
                <a:cs typeface="Arial" charset="0"/>
              </a:rPr>
              <a:t>View all of your calendar appointments on the big 7" screen. Every appointment, birthday, event and holiday gets plenty of space, so you'll never have to squint. It will even sync up with your email account, so everything that happens on your computer, happens on your HTC Flyer</a:t>
            </a:r>
          </a:p>
        </p:txBody>
      </p:sp>
      <p:pic>
        <p:nvPicPr>
          <p:cNvPr id="2066" name="Picture 18" descr="Stay on top of your schedul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66359" y="4165229"/>
            <a:ext cx="1744242" cy="2154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2132697"/>
      </p:ext>
    </p:extLst>
  </p:cSld>
  <p:clrMapOvr>
    <a:masterClrMapping/>
  </p:clrMapOvr>
  <p:transition spd="slow">
    <p:fade thruBlk="1"/>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152400" y="1857375"/>
            <a:ext cx="8836025" cy="41624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srgbClr val="FFFFFF"/>
              </a:solidFill>
            </a:endParaRPr>
          </a:p>
        </p:txBody>
      </p:sp>
      <p:sp>
        <p:nvSpPr>
          <p:cNvPr id="10" name="Rectangle 9"/>
          <p:cNvSpPr/>
          <p:nvPr/>
        </p:nvSpPr>
        <p:spPr>
          <a:xfrm>
            <a:off x="0" y="304800"/>
            <a:ext cx="9144000" cy="1219200"/>
          </a:xfrm>
          <a:prstGeom prst="rect">
            <a:avLst/>
          </a:prstGeom>
          <a:solidFill>
            <a:schemeClr val="accent2">
              <a:alpha val="34118"/>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defTabSz="457200"/>
            <a:r>
              <a:rPr lang="en-US" sz="4800" dirty="0" smtClean="0">
                <a:solidFill>
                  <a:srgbClr val="FFFFFF"/>
                </a:solidFill>
                <a:latin typeface="Gotham Bold" pitchFamily="50" charset="0"/>
                <a:cs typeface="Gotham Bold" pitchFamily="50" charset="0"/>
              </a:rPr>
              <a:t>	</a:t>
            </a:r>
            <a:r>
              <a:rPr lang="en-US" sz="3600" dirty="0" smtClean="0">
                <a:solidFill>
                  <a:srgbClr val="FFFFFF"/>
                </a:solidFill>
                <a:latin typeface="Gotham Bold" pitchFamily="50" charset="0"/>
                <a:cs typeface="Gotham Bold" pitchFamily="50" charset="0"/>
              </a:rPr>
              <a:t>HTC Sense for Personal Productivity</a:t>
            </a:r>
            <a:endParaRPr lang="en-US" sz="3200" dirty="0" smtClean="0">
              <a:solidFill>
                <a:srgbClr val="FFFFFF"/>
              </a:solidFill>
              <a:latin typeface="Gotham Bold" pitchFamily="50" charset="0"/>
              <a:cs typeface="Gotham Bold" pitchFamily="50" charset="0"/>
            </a:endParaRPr>
          </a:p>
        </p:txBody>
      </p:sp>
      <p:pic>
        <p:nvPicPr>
          <p:cNvPr id="18434" name="Picture 2" descr="http://www.htc.com/uploadedImages/WWW/Product/HTC_Flyer/image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7951" y="2679421"/>
            <a:ext cx="3572972" cy="2008749"/>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
          <p:cNvSpPr>
            <a:spLocks/>
          </p:cNvSpPr>
          <p:nvPr/>
        </p:nvSpPr>
        <p:spPr bwMode="auto">
          <a:xfrm>
            <a:off x="3499523" y="1981201"/>
            <a:ext cx="5568277"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457200"/>
            <a:r>
              <a:rPr lang="en-US" sz="2800" dirty="0" smtClean="0">
                <a:solidFill>
                  <a:srgbClr val="7AB400"/>
                </a:solidFill>
                <a:latin typeface="Gotham Bold" pitchFamily="50" charset="0"/>
                <a:ea typeface="+mn-ea"/>
                <a:cs typeface="Gotham Bold" pitchFamily="50" charset="0"/>
              </a:rPr>
              <a:t>Desktop-like Web Browsing</a:t>
            </a:r>
            <a:endParaRPr lang="en-US" sz="2800" dirty="0">
              <a:solidFill>
                <a:srgbClr val="7AB400"/>
              </a:solidFill>
              <a:latin typeface="Gotham Bold" pitchFamily="50" charset="0"/>
              <a:ea typeface="ＭＳ Ｐゴシック" charset="0"/>
              <a:cs typeface="Gotham Bold" pitchFamily="50" charset="0"/>
              <a:sym typeface="Gotham Book" charset="0"/>
            </a:endParaRPr>
          </a:p>
        </p:txBody>
      </p:sp>
      <p:sp>
        <p:nvSpPr>
          <p:cNvPr id="3" name="Rectangle 2"/>
          <p:cNvSpPr/>
          <p:nvPr/>
        </p:nvSpPr>
        <p:spPr>
          <a:xfrm>
            <a:off x="3460644" y="2672478"/>
            <a:ext cx="5454755" cy="2585323"/>
          </a:xfrm>
          <a:prstGeom prst="rect">
            <a:avLst/>
          </a:prstGeom>
        </p:spPr>
        <p:txBody>
          <a:bodyPr wrap="square">
            <a:spAutoFit/>
          </a:bodyPr>
          <a:lstStyle/>
          <a:p>
            <a:pPr defTabSz="457200"/>
            <a:r>
              <a:rPr lang="en-US" sz="1800" dirty="0">
                <a:solidFill>
                  <a:srgbClr val="404040"/>
                </a:solidFill>
                <a:latin typeface="Arial" charset="0"/>
                <a:ea typeface="+mn-ea"/>
                <a:cs typeface="Arial" charset="0"/>
              </a:rPr>
              <a:t>Conveniently compact and light for travel, yet amazingly powerful, the HTC Flyer tablet with a 7" display and a superfast 1.5 GHz processor is perfect for web browsing at home, in the car or on a </a:t>
            </a:r>
            <a:r>
              <a:rPr lang="en-US" sz="1800" dirty="0" err="1">
                <a:solidFill>
                  <a:srgbClr val="404040"/>
                </a:solidFill>
                <a:latin typeface="Arial" charset="0"/>
                <a:ea typeface="+mn-ea"/>
                <a:cs typeface="Arial" charset="0"/>
              </a:rPr>
              <a:t>busines</a:t>
            </a:r>
            <a:r>
              <a:rPr lang="en-US" sz="1800" dirty="0">
                <a:solidFill>
                  <a:srgbClr val="404040"/>
                </a:solidFill>
                <a:latin typeface="Arial" charset="0"/>
                <a:ea typeface="+mn-ea"/>
                <a:cs typeface="Arial" charset="0"/>
              </a:rPr>
              <a:t> trip. To make it even better, it features Adobe Flash support, multi-window browsing with pinch to zoom, and a clever quick look-up that lets you tap into Wikipedia, </a:t>
            </a:r>
            <a:r>
              <a:rPr lang="en-US" sz="1800" dirty="0" err="1">
                <a:solidFill>
                  <a:srgbClr val="404040"/>
                </a:solidFill>
                <a:latin typeface="Arial" charset="0"/>
                <a:ea typeface="+mn-ea"/>
                <a:cs typeface="Arial" charset="0"/>
              </a:rPr>
              <a:t>Youtube</a:t>
            </a:r>
            <a:r>
              <a:rPr lang="en-US" sz="1800" dirty="0">
                <a:solidFill>
                  <a:srgbClr val="404040"/>
                </a:solidFill>
                <a:latin typeface="Arial" charset="0"/>
                <a:ea typeface="+mn-ea"/>
                <a:cs typeface="Arial" charset="0"/>
              </a:rPr>
              <a:t> and other web resources.</a:t>
            </a:r>
          </a:p>
        </p:txBody>
      </p:sp>
    </p:spTree>
    <p:extLst>
      <p:ext uri="{BB962C8B-B14F-4D97-AF65-F5344CB8AC3E}">
        <p14:creationId xmlns:p14="http://schemas.microsoft.com/office/powerpoint/2010/main" val="3946585340"/>
      </p:ext>
    </p:extLst>
  </p:cSld>
  <p:clrMapOvr>
    <a:masterClrMapping/>
  </p:clrMapOvr>
  <p:transition spd="slow">
    <p:fade thruBlk="1"/>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04800"/>
            <a:ext cx="9144000" cy="1219200"/>
          </a:xfrm>
          <a:prstGeom prst="rect">
            <a:avLst/>
          </a:prstGeom>
          <a:solidFill>
            <a:schemeClr val="accent2">
              <a:alpha val="34118"/>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236538" lvl="0"/>
            <a:r>
              <a:rPr lang="en-US" sz="3600" dirty="0" smtClean="0">
                <a:solidFill>
                  <a:schemeClr val="bg1"/>
                </a:solidFill>
                <a:latin typeface="Gotham Bold" pitchFamily="50" charset="0"/>
                <a:cs typeface="Gotham Bold" pitchFamily="50" charset="0"/>
              </a:rPr>
              <a:t>HTC Scribe Technology</a:t>
            </a:r>
          </a:p>
        </p:txBody>
      </p:sp>
      <p:sp>
        <p:nvSpPr>
          <p:cNvPr id="8" name="Rectangle 7"/>
          <p:cNvSpPr/>
          <p:nvPr/>
        </p:nvSpPr>
        <p:spPr>
          <a:xfrm>
            <a:off x="4255104" y="2415135"/>
            <a:ext cx="4511525" cy="3416320"/>
          </a:xfrm>
          <a:prstGeom prst="rect">
            <a:avLst/>
          </a:prstGeom>
        </p:spPr>
        <p:txBody>
          <a:bodyPr wrap="square">
            <a:spAutoFit/>
          </a:bodyPr>
          <a:lstStyle/>
          <a:p>
            <a:pPr marL="342900" indent="-342900" defTabSz="457200">
              <a:buFont typeface="Arial" pitchFamily="34" charset="0"/>
              <a:buChar char="•"/>
            </a:pPr>
            <a:r>
              <a:rPr lang="en-US" sz="2400" dirty="0" smtClean="0">
                <a:solidFill>
                  <a:srgbClr val="404040"/>
                </a:solidFill>
                <a:latin typeface="Gotham Bold" pitchFamily="50" charset="0"/>
                <a:ea typeface="+mn-ea"/>
                <a:cs typeface="Gotham Bold" pitchFamily="50" charset="0"/>
              </a:rPr>
              <a:t>Unique input technology that allows for true pen- like input separate of touch</a:t>
            </a:r>
          </a:p>
          <a:p>
            <a:pPr marL="342900" indent="-342900" defTabSz="457200">
              <a:buFont typeface="Arial" pitchFamily="34" charset="0"/>
              <a:buChar char="•"/>
            </a:pPr>
            <a:r>
              <a:rPr lang="en-US" sz="2400" dirty="0" smtClean="0">
                <a:solidFill>
                  <a:srgbClr val="404040"/>
                </a:solidFill>
                <a:latin typeface="Gotham Bold" pitchFamily="50" charset="0"/>
                <a:ea typeface="+mn-ea"/>
                <a:cs typeface="Gotham Bold" pitchFamily="50" charset="0"/>
              </a:rPr>
              <a:t>SDKs to extend application integration with Pen functionality</a:t>
            </a:r>
          </a:p>
          <a:p>
            <a:pPr marL="342900" indent="-342900" defTabSz="457200">
              <a:buFont typeface="Arial" pitchFamily="34" charset="0"/>
              <a:buChar char="•"/>
            </a:pPr>
            <a:endParaRPr lang="en-US" sz="2400" dirty="0" smtClean="0">
              <a:solidFill>
                <a:srgbClr val="404040"/>
              </a:solidFill>
              <a:latin typeface="Gotham Bold" pitchFamily="50" charset="0"/>
              <a:ea typeface="+mn-ea"/>
              <a:cs typeface="Gotham Bold" pitchFamily="50" charset="0"/>
            </a:endParaRPr>
          </a:p>
          <a:p>
            <a:pPr marL="342900" indent="-342900" defTabSz="457200">
              <a:buFont typeface="Arial" pitchFamily="34" charset="0"/>
              <a:buChar char="•"/>
            </a:pPr>
            <a:endParaRPr lang="en-US" sz="2400" dirty="0">
              <a:solidFill>
                <a:srgbClr val="404040"/>
              </a:solidFill>
              <a:latin typeface="Gotham Bold" pitchFamily="50" charset="0"/>
              <a:ea typeface="+mn-ea"/>
              <a:cs typeface="Gotham Bold" pitchFamily="50" charset="0"/>
            </a:endParaRPr>
          </a:p>
        </p:txBody>
      </p:sp>
      <p:pic>
        <p:nvPicPr>
          <p:cNvPr id="6"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19235" y="2415135"/>
            <a:ext cx="1777624" cy="2466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5258767"/>
      </p:ext>
    </p:extLst>
  </p:cSld>
  <p:clrMapOvr>
    <a:masterClrMapping/>
  </p:clrMapOvr>
  <p:transition spd="slow">
    <p:fade thruBlk="1"/>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127752" y="4076700"/>
            <a:ext cx="8836025" cy="21584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srgbClr val="FFFFFF"/>
              </a:solidFill>
            </a:endParaRPr>
          </a:p>
        </p:txBody>
      </p:sp>
      <p:sp>
        <p:nvSpPr>
          <p:cNvPr id="30" name="Rectangle 29"/>
          <p:cNvSpPr/>
          <p:nvPr/>
        </p:nvSpPr>
        <p:spPr>
          <a:xfrm>
            <a:off x="127752" y="5588793"/>
            <a:ext cx="6201937" cy="646331"/>
          </a:xfrm>
          <a:prstGeom prst="rect">
            <a:avLst/>
          </a:prstGeom>
        </p:spPr>
        <p:txBody>
          <a:bodyPr wrap="square">
            <a:spAutoFit/>
          </a:bodyPr>
          <a:lstStyle/>
          <a:p>
            <a:pPr defTabSz="457200"/>
            <a:r>
              <a:rPr lang="en-US" sz="1800" dirty="0" smtClean="0">
                <a:solidFill>
                  <a:srgbClr val="404040"/>
                </a:solidFill>
                <a:latin typeface="Arial" charset="0"/>
                <a:ea typeface="+mn-ea"/>
                <a:cs typeface="Arial" charset="0"/>
              </a:rPr>
              <a:t>Android based solutions from leading signature capture vendors makes more possible with HTC Flyer</a:t>
            </a:r>
            <a:endParaRPr lang="en-US" sz="1800" dirty="0">
              <a:solidFill>
                <a:srgbClr val="404040"/>
              </a:solidFill>
              <a:latin typeface="Arial" charset="0"/>
              <a:ea typeface="+mn-ea"/>
              <a:cs typeface="Arial" charset="0"/>
            </a:endParaRPr>
          </a:p>
        </p:txBody>
      </p:sp>
      <p:sp>
        <p:nvSpPr>
          <p:cNvPr id="31" name="Rectangle 2"/>
          <p:cNvSpPr>
            <a:spLocks/>
          </p:cNvSpPr>
          <p:nvPr/>
        </p:nvSpPr>
        <p:spPr bwMode="auto">
          <a:xfrm>
            <a:off x="228600" y="4000500"/>
            <a:ext cx="8424863"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457200"/>
            <a:r>
              <a:rPr lang="en-US" sz="2800" dirty="0" smtClean="0">
                <a:solidFill>
                  <a:srgbClr val="7AB400"/>
                </a:solidFill>
                <a:latin typeface="Gotham Bold" pitchFamily="50" charset="0"/>
                <a:ea typeface="+mn-ea"/>
                <a:cs typeface="Gotham Bold" pitchFamily="50" charset="0"/>
              </a:rPr>
              <a:t>Enterprise Solutions</a:t>
            </a:r>
            <a:endParaRPr lang="en-US" sz="2800" dirty="0">
              <a:solidFill>
                <a:srgbClr val="7AB400"/>
              </a:solidFill>
              <a:latin typeface="Gotham Bold" pitchFamily="50" charset="0"/>
              <a:ea typeface="ＭＳ Ｐゴシック" charset="0"/>
              <a:cs typeface="Gotham Bold" pitchFamily="50" charset="0"/>
              <a:sym typeface="Gotham Book" charset="0"/>
            </a:endParaRPr>
          </a:p>
        </p:txBody>
      </p:sp>
      <p:sp>
        <p:nvSpPr>
          <p:cNvPr id="26" name="Rectangle 25"/>
          <p:cNvSpPr/>
          <p:nvPr/>
        </p:nvSpPr>
        <p:spPr>
          <a:xfrm>
            <a:off x="152400" y="1704975"/>
            <a:ext cx="8836025" cy="21584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srgbClr val="FFFFFF"/>
              </a:solidFill>
            </a:endParaRPr>
          </a:p>
        </p:txBody>
      </p:sp>
      <p:sp>
        <p:nvSpPr>
          <p:cNvPr id="27" name="Rectangle 26"/>
          <p:cNvSpPr/>
          <p:nvPr/>
        </p:nvSpPr>
        <p:spPr>
          <a:xfrm>
            <a:off x="152400" y="3048000"/>
            <a:ext cx="6177290" cy="646331"/>
          </a:xfrm>
          <a:prstGeom prst="rect">
            <a:avLst/>
          </a:prstGeom>
        </p:spPr>
        <p:txBody>
          <a:bodyPr wrap="square">
            <a:spAutoFit/>
          </a:bodyPr>
          <a:lstStyle/>
          <a:p>
            <a:pPr defTabSz="457200"/>
            <a:r>
              <a:rPr lang="en-US" sz="1800" dirty="0" smtClean="0">
                <a:solidFill>
                  <a:srgbClr val="404040"/>
                </a:solidFill>
                <a:latin typeface="Arial" charset="0"/>
                <a:ea typeface="+mn-ea"/>
                <a:cs typeface="Arial" charset="0"/>
              </a:rPr>
              <a:t>Read, edit, sign and send back PDF files using native HTC Scribe Pen technology on the HTC Flyer</a:t>
            </a:r>
            <a:endParaRPr lang="en-US" sz="1800" dirty="0">
              <a:solidFill>
                <a:srgbClr val="404040"/>
              </a:solidFill>
              <a:latin typeface="Arial" charset="0"/>
              <a:ea typeface="+mn-ea"/>
              <a:cs typeface="Arial" charset="0"/>
            </a:endParaRPr>
          </a:p>
        </p:txBody>
      </p:sp>
      <p:sp>
        <p:nvSpPr>
          <p:cNvPr id="10" name="Rectangle 9"/>
          <p:cNvSpPr/>
          <p:nvPr/>
        </p:nvSpPr>
        <p:spPr>
          <a:xfrm>
            <a:off x="0" y="304800"/>
            <a:ext cx="9144000" cy="1219200"/>
          </a:xfrm>
          <a:prstGeom prst="rect">
            <a:avLst/>
          </a:prstGeom>
          <a:solidFill>
            <a:schemeClr val="accent2">
              <a:alpha val="34118"/>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defTabSz="457200"/>
            <a:r>
              <a:rPr lang="en-US" sz="4800" dirty="0" smtClean="0">
                <a:solidFill>
                  <a:srgbClr val="FFFFFF"/>
                </a:solidFill>
                <a:latin typeface="Gotham Bold" pitchFamily="50" charset="0"/>
                <a:cs typeface="Gotham Bold" pitchFamily="50" charset="0"/>
              </a:rPr>
              <a:t>	Signature Capture</a:t>
            </a:r>
            <a:endParaRPr lang="en-US" sz="4400" dirty="0" smtClean="0">
              <a:solidFill>
                <a:srgbClr val="FFFFFF"/>
              </a:solidFill>
              <a:latin typeface="Gotham Bold" pitchFamily="50" charset="0"/>
              <a:cs typeface="Gotham Bold" pitchFamily="50" charset="0"/>
            </a:endParaRPr>
          </a:p>
        </p:txBody>
      </p:sp>
      <p:grpSp>
        <p:nvGrpSpPr>
          <p:cNvPr id="2" name="Group 1"/>
          <p:cNvGrpSpPr/>
          <p:nvPr/>
        </p:nvGrpSpPr>
        <p:grpSpPr>
          <a:xfrm>
            <a:off x="6482089" y="2209800"/>
            <a:ext cx="2509511" cy="3583782"/>
            <a:chOff x="5429646" y="2667000"/>
            <a:chExt cx="3096453" cy="4421982"/>
          </a:xfrm>
        </p:grpSpPr>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29646" y="2667000"/>
              <a:ext cx="3096453" cy="4421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19800" y="3200400"/>
              <a:ext cx="2007018"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28"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328769" y="2779453"/>
            <a:ext cx="1361206" cy="1894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439143" y="4821442"/>
            <a:ext cx="1151657" cy="38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7"/>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869531" y="4654822"/>
            <a:ext cx="1143000" cy="62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590800" y="2326481"/>
            <a:ext cx="650245" cy="641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tangle 2"/>
          <p:cNvSpPr>
            <a:spLocks/>
          </p:cNvSpPr>
          <p:nvPr/>
        </p:nvSpPr>
        <p:spPr bwMode="auto">
          <a:xfrm>
            <a:off x="304800" y="1676400"/>
            <a:ext cx="8424863"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457200"/>
            <a:r>
              <a:rPr lang="en-US" sz="2800" dirty="0" smtClean="0">
                <a:solidFill>
                  <a:srgbClr val="7AB400"/>
                </a:solidFill>
                <a:latin typeface="Gotham Bold" pitchFamily="50" charset="0"/>
                <a:ea typeface="+mn-ea"/>
                <a:cs typeface="Gotham Bold" pitchFamily="50" charset="0"/>
              </a:rPr>
              <a:t>Built in HTC Pen Functionality</a:t>
            </a:r>
            <a:endParaRPr lang="en-US" sz="2800" dirty="0">
              <a:solidFill>
                <a:srgbClr val="7AB400"/>
              </a:solidFill>
              <a:latin typeface="Gotham Bold" pitchFamily="50" charset="0"/>
              <a:ea typeface="ＭＳ Ｐゴシック" charset="0"/>
              <a:cs typeface="Gotham Bold" pitchFamily="50" charset="0"/>
              <a:sym typeface="Gotham Book" charset="0"/>
            </a:endParaRPr>
          </a:p>
        </p:txBody>
      </p:sp>
    </p:spTree>
    <p:extLst>
      <p:ext uri="{BB962C8B-B14F-4D97-AF65-F5344CB8AC3E}">
        <p14:creationId xmlns:p14="http://schemas.microsoft.com/office/powerpoint/2010/main" val="2600704949"/>
      </p:ext>
    </p:extLst>
  </p:cSld>
  <p:clrMapOvr>
    <a:masterClrMapping/>
  </p:clrMapOvr>
  <p:transition spd="slow">
    <p:fade thruBlk="1"/>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04800"/>
            <a:ext cx="9144000" cy="1219200"/>
          </a:xfrm>
          <a:prstGeom prst="rect">
            <a:avLst/>
          </a:prstGeom>
          <a:solidFill>
            <a:schemeClr val="accent2">
              <a:alpha val="34118"/>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236538" lvl="0"/>
            <a:r>
              <a:rPr lang="en-US" sz="3600" dirty="0" smtClean="0">
                <a:solidFill>
                  <a:schemeClr val="bg1"/>
                </a:solidFill>
                <a:latin typeface="Gotham Bold" pitchFamily="50" charset="0"/>
                <a:cs typeface="Gotham Bold" pitchFamily="50" charset="0"/>
              </a:rPr>
              <a:t>Capture Notes and Send</a:t>
            </a:r>
            <a:endParaRPr lang="en-US" sz="3600" dirty="0" smtClean="0">
              <a:solidFill>
                <a:schemeClr val="bg1"/>
              </a:solidFill>
              <a:latin typeface="Gotham Bold" pitchFamily="50" charset="0"/>
              <a:cs typeface="Gotham Bold" pitchFamily="50" charset="0"/>
            </a:endParaRPr>
          </a:p>
        </p:txBody>
      </p:sp>
      <p:grpSp>
        <p:nvGrpSpPr>
          <p:cNvPr id="3" name="Group 2"/>
          <p:cNvGrpSpPr/>
          <p:nvPr/>
        </p:nvGrpSpPr>
        <p:grpSpPr>
          <a:xfrm>
            <a:off x="2762060" y="4092484"/>
            <a:ext cx="3924679" cy="2748222"/>
            <a:chOff x="3485382" y="1904998"/>
            <a:chExt cx="5985080" cy="4190999"/>
          </a:xfrm>
        </p:grpSpPr>
        <p:pic>
          <p:nvPicPr>
            <p:cNvPr id="1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16200000">
              <a:off x="4382422" y="1007958"/>
              <a:ext cx="4190999" cy="5985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F:\htcscribbles\2011-05-19_17-28-12.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62098" y="2667000"/>
              <a:ext cx="4460536" cy="2613596"/>
            </a:xfrm>
            <a:prstGeom prst="rect">
              <a:avLst/>
            </a:prstGeom>
            <a:noFill/>
          </p:spPr>
        </p:pic>
      </p:grpSp>
      <p:grpSp>
        <p:nvGrpSpPr>
          <p:cNvPr id="2" name="Group 1"/>
          <p:cNvGrpSpPr/>
          <p:nvPr/>
        </p:nvGrpSpPr>
        <p:grpSpPr>
          <a:xfrm>
            <a:off x="49304" y="1511300"/>
            <a:ext cx="2520493" cy="3599464"/>
            <a:chOff x="-152400" y="1166642"/>
            <a:chExt cx="3962400" cy="5658622"/>
          </a:xfrm>
        </p:grpSpPr>
        <p:pic>
          <p:nvPicPr>
            <p:cNvPr id="9"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52400" y="1166642"/>
              <a:ext cx="3962400" cy="5658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descr="F:\htcscribbles\2011-05-19_17-43-13.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09600" y="1852442"/>
              <a:ext cx="2469913" cy="4215320"/>
            </a:xfrm>
            <a:prstGeom prst="rect">
              <a:avLst/>
            </a:prstGeom>
            <a:noFill/>
          </p:spPr>
        </p:pic>
      </p:grpSp>
      <p:sp>
        <p:nvSpPr>
          <p:cNvPr id="5" name="Bent-Up Arrow 4"/>
          <p:cNvSpPr/>
          <p:nvPr/>
        </p:nvSpPr>
        <p:spPr>
          <a:xfrm rot="10800000" flipH="1">
            <a:off x="2959100" y="2705097"/>
            <a:ext cx="2032000" cy="1219201"/>
          </a:xfrm>
          <a:prstGeom prst="bentUpArrow">
            <a:avLst>
              <a:gd name="adj1" fmla="val 25000"/>
              <a:gd name="adj2" fmla="val 25000"/>
              <a:gd name="adj3" fmla="val 23958"/>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486400" y="2152281"/>
            <a:ext cx="3458029" cy="1569660"/>
          </a:xfrm>
          <a:prstGeom prst="rect">
            <a:avLst/>
          </a:prstGeom>
        </p:spPr>
        <p:txBody>
          <a:bodyPr wrap="square">
            <a:spAutoFit/>
          </a:bodyPr>
          <a:lstStyle/>
          <a:p>
            <a:pPr defTabSz="457200"/>
            <a:r>
              <a:rPr lang="en-US" sz="2400" dirty="0" smtClean="0">
                <a:solidFill>
                  <a:srgbClr val="404040"/>
                </a:solidFill>
                <a:latin typeface="Gotham Light" pitchFamily="50" charset="0"/>
                <a:ea typeface="+mn-ea"/>
                <a:cs typeface="Gotham Light" pitchFamily="50" charset="0"/>
              </a:rPr>
              <a:t>Mark up anything (including system screens) and send as images</a:t>
            </a:r>
            <a:endParaRPr lang="en-US" sz="2400" dirty="0">
              <a:solidFill>
                <a:srgbClr val="404040"/>
              </a:solidFill>
              <a:latin typeface="Gotham Light" pitchFamily="50" charset="0"/>
              <a:ea typeface="+mn-ea"/>
              <a:cs typeface="Gotham Light" pitchFamily="50" charset="0"/>
            </a:endParaRPr>
          </a:p>
        </p:txBody>
      </p:sp>
      <p:pic>
        <p:nvPicPr>
          <p:cNvPr id="12" name="Picture 3"/>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105132" y="1511300"/>
            <a:ext cx="1231865" cy="1709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1779526"/>
      </p:ext>
    </p:extLst>
  </p:cSld>
  <p:clrMapOvr>
    <a:masterClrMapping/>
  </p:clrMapOvr>
  <p:transition spd="slow">
    <p:fade thruBlk="1"/>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04800"/>
            <a:ext cx="9144000" cy="1219200"/>
          </a:xfrm>
          <a:prstGeom prst="rect">
            <a:avLst/>
          </a:prstGeom>
          <a:solidFill>
            <a:schemeClr val="accent2">
              <a:alpha val="34118"/>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236538" lvl="0"/>
            <a:r>
              <a:rPr lang="en-US" sz="3600" dirty="0" smtClean="0">
                <a:solidFill>
                  <a:schemeClr val="bg1"/>
                </a:solidFill>
                <a:latin typeface="Gotham Bold" pitchFamily="50" charset="0"/>
                <a:cs typeface="Gotham Bold" pitchFamily="50" charset="0"/>
              </a:rPr>
              <a:t>Mark up documents naturally</a:t>
            </a:r>
            <a:endParaRPr lang="en-US" sz="3600" dirty="0" smtClean="0">
              <a:solidFill>
                <a:schemeClr val="bg1"/>
              </a:solidFill>
              <a:latin typeface="Gotham Bold" pitchFamily="50" charset="0"/>
              <a:cs typeface="Gotham Bold" pitchFamily="50" charset="0"/>
            </a:endParaRPr>
          </a:p>
        </p:txBody>
      </p:sp>
      <p:sp>
        <p:nvSpPr>
          <p:cNvPr id="10" name="Rectangle 9"/>
          <p:cNvSpPr/>
          <p:nvPr/>
        </p:nvSpPr>
        <p:spPr>
          <a:xfrm>
            <a:off x="5080000" y="2988070"/>
            <a:ext cx="3458029" cy="2677656"/>
          </a:xfrm>
          <a:prstGeom prst="rect">
            <a:avLst/>
          </a:prstGeom>
        </p:spPr>
        <p:txBody>
          <a:bodyPr wrap="square">
            <a:spAutoFit/>
          </a:bodyPr>
          <a:lstStyle/>
          <a:p>
            <a:pPr defTabSz="457200"/>
            <a:r>
              <a:rPr lang="en-US" sz="2400" dirty="0" smtClean="0">
                <a:solidFill>
                  <a:srgbClr val="404040"/>
                </a:solidFill>
                <a:latin typeface="Gotham Light" pitchFamily="50" charset="0"/>
                <a:ea typeface="+mn-ea"/>
                <a:cs typeface="Gotham Light" pitchFamily="50" charset="0"/>
              </a:rPr>
              <a:t>HTC Scribe Pen features allow for multiple types of markup input including highlight and various types of pens</a:t>
            </a:r>
            <a:endParaRPr lang="en-US" sz="2400" dirty="0">
              <a:solidFill>
                <a:srgbClr val="404040"/>
              </a:solidFill>
              <a:latin typeface="Gotham Light" pitchFamily="50" charset="0"/>
              <a:ea typeface="+mn-ea"/>
              <a:cs typeface="Gotham Light" pitchFamily="50" charset="0"/>
            </a:endParaRPr>
          </a:p>
        </p:txBody>
      </p:sp>
      <p:grpSp>
        <p:nvGrpSpPr>
          <p:cNvPr id="6" name="Group 5"/>
          <p:cNvGrpSpPr/>
          <p:nvPr/>
        </p:nvGrpSpPr>
        <p:grpSpPr>
          <a:xfrm>
            <a:off x="-902737" y="2502517"/>
            <a:ext cx="5677865" cy="3979632"/>
            <a:chOff x="1265860" y="1447800"/>
            <a:chExt cx="10473080" cy="7340612"/>
          </a:xfrm>
        </p:grpSpPr>
        <p:pic>
          <p:nvPicPr>
            <p:cNvPr id="13" name="Pictur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65860" y="1447800"/>
              <a:ext cx="10473080" cy="7340612"/>
            </a:xfrm>
            <a:prstGeom prst="rect">
              <a:avLst/>
            </a:prstGeom>
          </p:spPr>
        </p:pic>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57054" y="2602346"/>
              <a:ext cx="7667901" cy="4495799"/>
            </a:xfrm>
            <a:prstGeom prst="rect">
              <a:avLst/>
            </a:prstGeom>
          </p:spPr>
        </p:pic>
      </p:grpSp>
      <p:pic>
        <p:nvPicPr>
          <p:cNvPr id="12"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314663" y="1524000"/>
            <a:ext cx="1765337" cy="244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8797441"/>
      </p:ext>
    </p:extLst>
  </p:cSld>
  <p:clrMapOvr>
    <a:masterClrMapping/>
  </p:clrMapOvr>
  <p:transition spd="slow">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68991" y="4875343"/>
            <a:ext cx="6591869" cy="1156967"/>
          </a:xfrm>
          <a:prstGeom prst="rect">
            <a:avLst/>
          </a:prstGeom>
          <a:solidFill>
            <a:srgbClr val="FFFFFF"/>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4422" y="2021194"/>
            <a:ext cx="1483185" cy="950083"/>
          </a:xfrm>
          <a:prstGeom prst="rect">
            <a:avLst/>
          </a:prstGeom>
          <a:ln>
            <a:noFill/>
          </a:ln>
          <a:effectLst>
            <a:softEdge rad="112500"/>
          </a:effectLst>
        </p:spPr>
      </p:pic>
      <p:pic>
        <p:nvPicPr>
          <p:cNvPr id="14" name="Picture 13" descr="http://4.bp.blogspot.com/_cW7dyMstGbs/TPUuz_sEykI/AAAAAAAAAF8/16TG9M3_Uww/s1600/600px-United_States_Department_of_Defense_Seal.png"/>
          <p:cNvPicPr/>
          <p:nvPr/>
        </p:nvPicPr>
        <p:blipFill>
          <a:blip r:embed="rId4" cstate="email">
            <a:extLst>
              <a:ext uri="{28A0092B-C50C-407E-A947-70E740481C1C}">
                <a14:useLocalDpi xmlns:a14="http://schemas.microsoft.com/office/drawing/2010/main"/>
              </a:ext>
            </a:extLst>
          </a:blip>
          <a:srcRect/>
          <a:stretch>
            <a:fillRect/>
          </a:stretch>
        </p:blipFill>
        <p:spPr bwMode="auto">
          <a:xfrm>
            <a:off x="694531" y="3807125"/>
            <a:ext cx="796392" cy="794548"/>
          </a:xfrm>
          <a:prstGeom prst="rect">
            <a:avLst/>
          </a:prstGeom>
          <a:noFill/>
          <a:ln>
            <a:noFill/>
          </a:ln>
        </p:spPr>
      </p:pic>
      <p:sp>
        <p:nvSpPr>
          <p:cNvPr id="15" name="Rectangle 14"/>
          <p:cNvSpPr/>
          <p:nvPr/>
        </p:nvSpPr>
        <p:spPr>
          <a:xfrm>
            <a:off x="1898551" y="1747719"/>
            <a:ext cx="6461678" cy="1354217"/>
          </a:xfrm>
          <a:prstGeom prst="rect">
            <a:avLst/>
          </a:prstGeom>
          <a:effectLst/>
        </p:spPr>
        <p:txBody>
          <a:bodyPr wrap="square">
            <a:spAutoFit/>
          </a:bodyPr>
          <a:lstStyle/>
          <a:p>
            <a:pPr marL="514350" indent="-514350"/>
            <a:r>
              <a:rPr lang="en-US" sz="1800" dirty="0" smtClean="0">
                <a:latin typeface="Gotham Bold" pitchFamily="50" charset="0"/>
                <a:cs typeface="Gotham Bold" pitchFamily="50" charset="0"/>
              </a:rPr>
              <a:t>Grammy </a:t>
            </a:r>
            <a:r>
              <a:rPr lang="en-US" sz="1800" dirty="0" err="1" smtClean="0">
                <a:latin typeface="Gotham Bold" pitchFamily="50" charset="0"/>
                <a:cs typeface="Gotham Bold" pitchFamily="50" charset="0"/>
              </a:rPr>
              <a:t>Musicmapper</a:t>
            </a:r>
            <a:r>
              <a:rPr lang="en-US" sz="1800" dirty="0" smtClean="0">
                <a:latin typeface="Gotham Bold" pitchFamily="50" charset="0"/>
                <a:cs typeface="Gotham Bold" pitchFamily="50" charset="0"/>
              </a:rPr>
              <a:t> Application</a:t>
            </a:r>
          </a:p>
          <a:p>
            <a:pPr marL="514350" indent="-514350">
              <a:buFont typeface="Arial" pitchFamily="34" charset="0"/>
              <a:buChar char="•"/>
            </a:pPr>
            <a:r>
              <a:rPr lang="en-US" sz="1600" dirty="0" smtClean="0">
                <a:latin typeface="Gotham Book" pitchFamily="50" charset="0"/>
                <a:cs typeface="Gotham Book" pitchFamily="50" charset="0"/>
              </a:rPr>
              <a:t>Rapid development of cross platform app mobile campaign</a:t>
            </a:r>
          </a:p>
          <a:p>
            <a:pPr marL="514350" indent="-514350">
              <a:buFont typeface="Arial" pitchFamily="34" charset="0"/>
              <a:buChar char="•"/>
            </a:pPr>
            <a:r>
              <a:rPr lang="en-US" sz="1600" dirty="0" smtClean="0">
                <a:latin typeface="Gotham Book" pitchFamily="50" charset="0"/>
                <a:cs typeface="Gotham Book" pitchFamily="50" charset="0"/>
              </a:rPr>
              <a:t>iPhone and Android offering</a:t>
            </a:r>
          </a:p>
          <a:p>
            <a:pPr marL="514350" indent="-514350">
              <a:buFont typeface="Arial" pitchFamily="34" charset="0"/>
              <a:buChar char="•"/>
            </a:pPr>
            <a:r>
              <a:rPr lang="en-US" sz="1600" dirty="0" smtClean="0">
                <a:latin typeface="Gotham Book" pitchFamily="50" charset="0"/>
                <a:cs typeface="Gotham Book" pitchFamily="50" charset="0"/>
              </a:rPr>
              <a:t>Social, Geolocation and content aggregation</a:t>
            </a:r>
          </a:p>
        </p:txBody>
      </p:sp>
      <p:sp>
        <p:nvSpPr>
          <p:cNvPr id="16" name="Rectangle 15"/>
          <p:cNvSpPr/>
          <p:nvPr/>
        </p:nvSpPr>
        <p:spPr>
          <a:xfrm>
            <a:off x="1940947" y="3662939"/>
            <a:ext cx="6461678" cy="1107996"/>
          </a:xfrm>
          <a:prstGeom prst="rect">
            <a:avLst/>
          </a:prstGeom>
          <a:effectLst/>
        </p:spPr>
        <p:txBody>
          <a:bodyPr wrap="square">
            <a:spAutoFit/>
          </a:bodyPr>
          <a:lstStyle/>
          <a:p>
            <a:pPr marL="514350" indent="-514350"/>
            <a:r>
              <a:rPr lang="en-US" sz="1800" dirty="0" smtClean="0">
                <a:latin typeface="Gotham Bold" pitchFamily="50" charset="0"/>
                <a:cs typeface="Gotham Bold" pitchFamily="50" charset="0"/>
              </a:rPr>
              <a:t>Department of Defense</a:t>
            </a:r>
          </a:p>
          <a:p>
            <a:pPr marL="514350" indent="-514350">
              <a:buFont typeface="Arial" pitchFamily="34" charset="0"/>
              <a:buChar char="•"/>
            </a:pPr>
            <a:r>
              <a:rPr lang="en-US" sz="1600" dirty="0" smtClean="0">
                <a:latin typeface="Gotham Book" pitchFamily="50" charset="0"/>
                <a:cs typeface="Gotham Book" pitchFamily="50" charset="0"/>
              </a:rPr>
              <a:t>Deep level training on Android OS</a:t>
            </a:r>
          </a:p>
          <a:p>
            <a:pPr marL="514350" indent="-514350">
              <a:buFont typeface="Arial" pitchFamily="34" charset="0"/>
              <a:buChar char="•"/>
            </a:pPr>
            <a:r>
              <a:rPr lang="en-US" sz="1600" dirty="0" smtClean="0">
                <a:latin typeface="Gotham Book" pitchFamily="50" charset="0"/>
                <a:cs typeface="Gotham Book" pitchFamily="50" charset="0"/>
              </a:rPr>
              <a:t>NDK and hardware level custom training course</a:t>
            </a:r>
          </a:p>
          <a:p>
            <a:pPr marL="514350" indent="-514350">
              <a:buFont typeface="Arial" pitchFamily="34" charset="0"/>
              <a:buChar char="•"/>
            </a:pPr>
            <a:r>
              <a:rPr lang="en-US" sz="1600" dirty="0" smtClean="0">
                <a:latin typeface="Gotham Book" pitchFamily="50" charset="0"/>
                <a:cs typeface="Gotham Book" pitchFamily="50" charset="0"/>
              </a:rPr>
              <a:t>OS security and driver level instruction</a:t>
            </a:r>
          </a:p>
        </p:txBody>
      </p:sp>
      <p:pic>
        <p:nvPicPr>
          <p:cNvPr id="2052" name="Picture 4" descr="http://www.foliomag.com/files/images/rodale_logo.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791229" y="5036024"/>
            <a:ext cx="1450844" cy="70344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3.bp.blogspot.com/_3TXzCZTFmks/SZWkcS9u9ZI/AAAAAAAAArk/GCq7qKBJSC8/s200/PrincipalFinancialGroup+logo.gif"/>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729357" y="4929935"/>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606170" y="5036024"/>
            <a:ext cx="1266193" cy="703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374422" y="1096895"/>
            <a:ext cx="5228334" cy="523220"/>
          </a:xfrm>
          <a:prstGeom prst="rect">
            <a:avLst/>
          </a:prstGeom>
          <a:effectLst/>
        </p:spPr>
        <p:txBody>
          <a:bodyPr wrap="square">
            <a:spAutoFit/>
          </a:bodyPr>
          <a:lstStyle/>
          <a:p>
            <a:pPr marL="514350" indent="-514350"/>
            <a:r>
              <a:rPr lang="en-US" sz="2800" dirty="0" smtClean="0">
                <a:solidFill>
                  <a:schemeClr val="tx1"/>
                </a:solidFill>
                <a:latin typeface="Gotham Bold" pitchFamily="50" charset="0"/>
                <a:cs typeface="Gotham Bold" pitchFamily="50" charset="0"/>
              </a:rPr>
              <a:t>Examples of work</a:t>
            </a:r>
          </a:p>
        </p:txBody>
      </p:sp>
      <p:grpSp>
        <p:nvGrpSpPr>
          <p:cNvPr id="5" name="Group 4"/>
          <p:cNvGrpSpPr/>
          <p:nvPr/>
        </p:nvGrpSpPr>
        <p:grpSpPr>
          <a:xfrm>
            <a:off x="430214" y="186289"/>
            <a:ext cx="2834712" cy="757646"/>
            <a:chOff x="2500551" y="186289"/>
            <a:chExt cx="3102205" cy="829140"/>
          </a:xfrm>
        </p:grpSpPr>
        <p:sp>
          <p:nvSpPr>
            <p:cNvPr id="3" name="Rounded Rectangle 2"/>
            <p:cNvSpPr/>
            <p:nvPr/>
          </p:nvSpPr>
          <p:spPr>
            <a:xfrm>
              <a:off x="2500551" y="186289"/>
              <a:ext cx="3102205" cy="829140"/>
            </a:xfrm>
            <a:prstGeom prst="roundRect">
              <a:avLst>
                <a:gd name="adj" fmla="val 9315"/>
              </a:avLst>
            </a:prstGeom>
            <a:solidFill>
              <a:srgbClr val="FFFFFF"/>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C:\Users\will_ro\AppData\Local\Microsoft\Windows\Temporary Internet Files\Content.Outlook\C1EL3LM5\HTCpro_Primary (2).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855749" y="257783"/>
              <a:ext cx="2391809" cy="68615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90227842"/>
      </p:ext>
    </p:extLst>
  </p:cSld>
  <p:clrMapOvr>
    <a:masterClrMapping/>
  </p:clrMapOvr>
  <p:transition spd="slow">
    <p:fade thruBlk="1"/>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0058" y="1119584"/>
            <a:ext cx="7363884" cy="5161368"/>
          </a:xfrm>
          <a:prstGeom prst="rect">
            <a:avLst/>
          </a:prstGeom>
        </p:spPr>
      </p:pic>
      <p:pic>
        <p:nvPicPr>
          <p:cNvPr id="9" name="pen-1.wmv">
            <a:hlinkClick r:id="" action="ppaction://media"/>
          </p:cNvPr>
          <p:cNvPicPr/>
          <p:nvPr>
            <a:videoFile r:link="rId2"/>
            <p:extLst>
              <p:ext uri="{DAA4B4D4-6D71-4841-9C94-3DE7FCFB9230}">
                <p14:media xmlns:p14="http://schemas.microsoft.com/office/powerpoint/2010/main" r:embed="rId1"/>
              </p:ext>
            </p:extLst>
          </p:nvPr>
        </p:nvPicPr>
        <p:blipFill rotWithShape="1">
          <a:blip r:embed="rId6"/>
          <a:srcRect l="23262" t="16368" r="23063" b="7978"/>
          <a:stretch/>
        </p:blipFill>
        <p:spPr>
          <a:xfrm>
            <a:off x="1946672" y="1813226"/>
            <a:ext cx="5411391" cy="3177658"/>
          </a:xfrm>
          <a:prstGeom prst="rect">
            <a:avLst/>
          </a:prstGeom>
        </p:spPr>
      </p:pic>
    </p:spTree>
    <p:extLst>
      <p:ext uri="{BB962C8B-B14F-4D97-AF65-F5344CB8AC3E}">
        <p14:creationId xmlns:p14="http://schemas.microsoft.com/office/powerpoint/2010/main" val="2421058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76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04800"/>
            <a:ext cx="9144000" cy="1219200"/>
          </a:xfrm>
          <a:prstGeom prst="rect">
            <a:avLst/>
          </a:prstGeom>
          <a:solidFill>
            <a:schemeClr val="accent2">
              <a:alpha val="34118"/>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236538" lvl="0"/>
            <a:r>
              <a:rPr lang="en-US" sz="3600" dirty="0" smtClean="0">
                <a:solidFill>
                  <a:schemeClr val="bg1"/>
                </a:solidFill>
                <a:latin typeface="Gotham Bold" pitchFamily="50" charset="0"/>
                <a:cs typeface="Gotham Bold" pitchFamily="50" charset="0"/>
              </a:rPr>
              <a:t>HTC Scribe </a:t>
            </a:r>
            <a:r>
              <a:rPr lang="en-US" sz="3600" dirty="0" smtClean="0">
                <a:solidFill>
                  <a:schemeClr val="bg1"/>
                </a:solidFill>
                <a:latin typeface="Gotham Bold" pitchFamily="50" charset="0"/>
                <a:cs typeface="Gotham Bold" pitchFamily="50" charset="0"/>
              </a:rPr>
              <a:t>SDK</a:t>
            </a:r>
            <a:endParaRPr lang="en-US" sz="3600" dirty="0" smtClean="0">
              <a:solidFill>
                <a:schemeClr val="bg1"/>
              </a:solidFill>
              <a:latin typeface="Gotham Bold" pitchFamily="50" charset="0"/>
              <a:cs typeface="Gotham Bold" pitchFamily="50" charset="0"/>
            </a:endParaRPr>
          </a:p>
        </p:txBody>
      </p:sp>
      <p:sp>
        <p:nvSpPr>
          <p:cNvPr id="8" name="Rectangle 7"/>
          <p:cNvSpPr/>
          <p:nvPr/>
        </p:nvSpPr>
        <p:spPr>
          <a:xfrm>
            <a:off x="3823303" y="2935835"/>
            <a:ext cx="4511525" cy="1200329"/>
          </a:xfrm>
          <a:prstGeom prst="rect">
            <a:avLst/>
          </a:prstGeom>
        </p:spPr>
        <p:txBody>
          <a:bodyPr wrap="square">
            <a:spAutoFit/>
          </a:bodyPr>
          <a:lstStyle/>
          <a:p>
            <a:pPr defTabSz="457200"/>
            <a:r>
              <a:rPr lang="en-US" sz="2400" dirty="0" smtClean="0">
                <a:solidFill>
                  <a:srgbClr val="404040"/>
                </a:solidFill>
                <a:latin typeface="Gotham Bold" pitchFamily="50" charset="0"/>
                <a:ea typeface="+mn-ea"/>
                <a:cs typeface="Gotham Bold" pitchFamily="50" charset="0"/>
              </a:rPr>
              <a:t>Opening</a:t>
            </a:r>
            <a:r>
              <a:rPr lang="en-US" sz="2400" dirty="0" smtClean="0">
                <a:solidFill>
                  <a:srgbClr val="404040"/>
                </a:solidFill>
                <a:latin typeface="Gotham Bold" pitchFamily="50" charset="0"/>
                <a:ea typeface="+mn-ea"/>
                <a:cs typeface="Gotham Bold" pitchFamily="50" charset="0"/>
              </a:rPr>
              <a:t> PEN input functionality to 3</a:t>
            </a:r>
            <a:r>
              <a:rPr lang="en-US" sz="2400" baseline="30000" dirty="0" smtClean="0">
                <a:solidFill>
                  <a:srgbClr val="404040"/>
                </a:solidFill>
                <a:latin typeface="Gotham Bold" pitchFamily="50" charset="0"/>
                <a:ea typeface="+mn-ea"/>
                <a:cs typeface="Gotham Bold" pitchFamily="50" charset="0"/>
              </a:rPr>
              <a:t>rd</a:t>
            </a:r>
            <a:r>
              <a:rPr lang="en-US" sz="2400" dirty="0" smtClean="0">
                <a:solidFill>
                  <a:srgbClr val="404040"/>
                </a:solidFill>
                <a:latin typeface="Gotham Bold" pitchFamily="50" charset="0"/>
                <a:ea typeface="+mn-ea"/>
                <a:cs typeface="Gotham Bold" pitchFamily="50" charset="0"/>
              </a:rPr>
              <a:t> party developers in Q3 2011</a:t>
            </a:r>
            <a:endParaRPr lang="en-US" sz="2400" dirty="0">
              <a:solidFill>
                <a:srgbClr val="404040"/>
              </a:solidFill>
              <a:latin typeface="Gotham Bold" pitchFamily="50" charset="0"/>
              <a:ea typeface="+mn-ea"/>
              <a:cs typeface="Gotham Bold" pitchFamily="50" charset="0"/>
            </a:endParaRPr>
          </a:p>
        </p:txBody>
      </p:sp>
      <p:pic>
        <p:nvPicPr>
          <p:cNvPr id="6"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63635" y="2415135"/>
            <a:ext cx="1777624" cy="2466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C:\Users\will_ro\AppData\Local\Microsoft\Windows\Temporary Internet Files\Content.Word\HTCdev_Logo_cmyk.jpg"/>
          <p:cNvPicPr/>
          <p:nvPr/>
        </p:nvPicPr>
        <p:blipFill>
          <a:blip r:embed="rId4" cstate="email">
            <a:extLst>
              <a:ext uri="{28A0092B-C50C-407E-A947-70E740481C1C}">
                <a14:useLocalDpi xmlns:a14="http://schemas.microsoft.com/office/drawing/2010/main"/>
              </a:ext>
            </a:extLst>
          </a:blip>
          <a:srcRect/>
          <a:stretch>
            <a:fillRect/>
          </a:stretch>
        </p:blipFill>
        <p:spPr bwMode="auto">
          <a:xfrm>
            <a:off x="3926903" y="2292418"/>
            <a:ext cx="2035865" cy="387282"/>
          </a:xfrm>
          <a:prstGeom prst="rect">
            <a:avLst/>
          </a:prstGeom>
          <a:noFill/>
          <a:ln>
            <a:noFill/>
          </a:ln>
        </p:spPr>
      </p:pic>
    </p:spTree>
    <p:extLst>
      <p:ext uri="{BB962C8B-B14F-4D97-AF65-F5344CB8AC3E}">
        <p14:creationId xmlns:p14="http://schemas.microsoft.com/office/powerpoint/2010/main" val="2622798821"/>
      </p:ext>
    </p:extLst>
  </p:cSld>
  <p:clrMapOvr>
    <a:masterClrMapping/>
  </p:clrMapOvr>
  <p:transition spd="slow">
    <p:fade thruBlk="1"/>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04800"/>
            <a:ext cx="9144000" cy="1219200"/>
          </a:xfrm>
          <a:prstGeom prst="rect">
            <a:avLst/>
          </a:prstGeom>
          <a:solidFill>
            <a:schemeClr val="accent2">
              <a:alpha val="34118"/>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236538" lvl="0"/>
            <a:r>
              <a:rPr lang="en-US" sz="3600" dirty="0" smtClean="0">
                <a:solidFill>
                  <a:schemeClr val="bg1"/>
                </a:solidFill>
                <a:latin typeface="Gotham Bold" pitchFamily="50" charset="0"/>
                <a:cs typeface="Gotham Bold" pitchFamily="50" charset="0"/>
              </a:rPr>
              <a:t>Desktop-like Web Browsing</a:t>
            </a:r>
          </a:p>
        </p:txBody>
      </p:sp>
      <p:grpSp>
        <p:nvGrpSpPr>
          <p:cNvPr id="2" name="Group 1"/>
          <p:cNvGrpSpPr/>
          <p:nvPr/>
        </p:nvGrpSpPr>
        <p:grpSpPr>
          <a:xfrm>
            <a:off x="333354" y="2095813"/>
            <a:ext cx="4940300" cy="3459401"/>
            <a:chOff x="1066800" y="1447800"/>
            <a:chExt cx="7163582" cy="5016234"/>
          </a:xfrm>
        </p:grpSpPr>
        <p:pic>
          <p:nvPicPr>
            <p:cNvPr id="1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16200000">
              <a:off x="2140474" y="374126"/>
              <a:ext cx="5016234" cy="7163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descr="F:\htcscribbles\2011-05-19_17-52-1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28799" y="2387438"/>
              <a:ext cx="5338064" cy="3127772"/>
            </a:xfrm>
            <a:prstGeom prst="rect">
              <a:avLst/>
            </a:prstGeom>
            <a:noFill/>
          </p:spPr>
        </p:pic>
      </p:grpSp>
      <p:sp>
        <p:nvSpPr>
          <p:cNvPr id="8" name="Rectangle 7"/>
          <p:cNvSpPr/>
          <p:nvPr/>
        </p:nvSpPr>
        <p:spPr>
          <a:xfrm>
            <a:off x="5273655" y="2937111"/>
            <a:ext cx="3458029" cy="1569660"/>
          </a:xfrm>
          <a:prstGeom prst="rect">
            <a:avLst/>
          </a:prstGeom>
        </p:spPr>
        <p:txBody>
          <a:bodyPr wrap="square">
            <a:spAutoFit/>
          </a:bodyPr>
          <a:lstStyle/>
          <a:p>
            <a:pPr defTabSz="457200"/>
            <a:r>
              <a:rPr lang="en-US" sz="2400" dirty="0" smtClean="0">
                <a:solidFill>
                  <a:srgbClr val="404040"/>
                </a:solidFill>
                <a:latin typeface="Gotham Light" pitchFamily="50" charset="0"/>
                <a:ea typeface="+mn-ea"/>
                <a:cs typeface="Gotham Light" pitchFamily="50" charset="0"/>
              </a:rPr>
              <a:t>Hardware Acceleration for a smooth Adobe Flash experience</a:t>
            </a:r>
            <a:endParaRPr lang="en-US" sz="2400" dirty="0">
              <a:solidFill>
                <a:srgbClr val="404040"/>
              </a:solidFill>
              <a:latin typeface="Gotham Light" pitchFamily="50" charset="0"/>
              <a:ea typeface="+mn-ea"/>
              <a:cs typeface="Gotham Light" pitchFamily="50" charset="0"/>
            </a:endParaRPr>
          </a:p>
        </p:txBody>
      </p:sp>
    </p:spTree>
    <p:extLst>
      <p:ext uri="{BB962C8B-B14F-4D97-AF65-F5344CB8AC3E}">
        <p14:creationId xmlns:p14="http://schemas.microsoft.com/office/powerpoint/2010/main" val="585709158"/>
      </p:ext>
    </p:extLst>
  </p:cSld>
  <p:clrMapOvr>
    <a:masterClrMapping/>
  </p:clrMapOvr>
  <p:transition spd="slow">
    <p:fade thruBlk="1"/>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304800"/>
            <a:ext cx="9144000" cy="1219200"/>
          </a:xfrm>
          <a:prstGeom prst="rect">
            <a:avLst/>
          </a:prstGeom>
          <a:solidFill>
            <a:schemeClr val="accent2">
              <a:alpha val="34118"/>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236538" lvl="0"/>
            <a:r>
              <a:rPr lang="en-US" sz="3200" dirty="0" smtClean="0">
                <a:solidFill>
                  <a:schemeClr val="bg1"/>
                </a:solidFill>
                <a:latin typeface="Gotham Bold" pitchFamily="50" charset="0"/>
                <a:cs typeface="Gotham Bold" pitchFamily="50" charset="0"/>
              </a:rPr>
              <a:t>Multimedia and Desktop Apps</a:t>
            </a:r>
            <a:endParaRPr lang="en-US" sz="3200" dirty="0" smtClean="0">
              <a:solidFill>
                <a:schemeClr val="bg1"/>
              </a:solidFill>
              <a:latin typeface="Gotham Bold" pitchFamily="50" charset="0"/>
              <a:cs typeface="Gotham Bold" pitchFamily="50" charset="0"/>
            </a:endParaRPr>
          </a:p>
        </p:txBody>
      </p:sp>
      <p:grpSp>
        <p:nvGrpSpPr>
          <p:cNvPr id="2" name="Group 1"/>
          <p:cNvGrpSpPr/>
          <p:nvPr/>
        </p:nvGrpSpPr>
        <p:grpSpPr>
          <a:xfrm>
            <a:off x="251298" y="1744143"/>
            <a:ext cx="4135147" cy="2895600"/>
            <a:chOff x="3657600" y="1981200"/>
            <a:chExt cx="5658622" cy="3962400"/>
          </a:xfrm>
        </p:grpSpPr>
        <p:pic>
          <p:nvPicPr>
            <p:cNvPr id="6"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16200000">
              <a:off x="4505711" y="1133089"/>
              <a:ext cx="3962400" cy="5658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descr="F:\htcscribbles\2011-05-19_23-28-38.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67200" y="2667000"/>
              <a:ext cx="4191000" cy="2455664"/>
            </a:xfrm>
            <a:prstGeom prst="rect">
              <a:avLst/>
            </a:prstGeom>
            <a:noFill/>
          </p:spPr>
        </p:pic>
      </p:grpSp>
      <p:sp>
        <p:nvSpPr>
          <p:cNvPr id="11" name="Rectangle 10"/>
          <p:cNvSpPr/>
          <p:nvPr/>
        </p:nvSpPr>
        <p:spPr>
          <a:xfrm>
            <a:off x="394303" y="4425196"/>
            <a:ext cx="3783997" cy="461665"/>
          </a:xfrm>
          <a:prstGeom prst="rect">
            <a:avLst/>
          </a:prstGeom>
        </p:spPr>
        <p:txBody>
          <a:bodyPr wrap="square">
            <a:spAutoFit/>
          </a:bodyPr>
          <a:lstStyle/>
          <a:p>
            <a:pPr algn="ctr" defTabSz="457200"/>
            <a:r>
              <a:rPr lang="en-US" sz="2400" dirty="0" smtClean="0">
                <a:solidFill>
                  <a:srgbClr val="404040"/>
                </a:solidFill>
                <a:latin typeface="Gotham Light" pitchFamily="50" charset="0"/>
                <a:ea typeface="+mn-ea"/>
                <a:cs typeface="Gotham Light" pitchFamily="50" charset="0"/>
              </a:rPr>
              <a:t>Remote Desktop</a:t>
            </a:r>
            <a:endParaRPr lang="en-US" sz="2400" dirty="0">
              <a:solidFill>
                <a:srgbClr val="404040"/>
              </a:solidFill>
              <a:latin typeface="Gotham Light" pitchFamily="50" charset="0"/>
              <a:ea typeface="+mn-ea"/>
              <a:cs typeface="Gotham Light" pitchFamily="50" charset="0"/>
            </a:endParaRPr>
          </a:p>
        </p:txBody>
      </p:sp>
      <p:sp>
        <p:nvSpPr>
          <p:cNvPr id="15" name="Rectangle 14"/>
          <p:cNvSpPr/>
          <p:nvPr/>
        </p:nvSpPr>
        <p:spPr>
          <a:xfrm>
            <a:off x="4906528" y="4437995"/>
            <a:ext cx="3783997" cy="461665"/>
          </a:xfrm>
          <a:prstGeom prst="rect">
            <a:avLst/>
          </a:prstGeom>
        </p:spPr>
        <p:txBody>
          <a:bodyPr wrap="square">
            <a:spAutoFit/>
          </a:bodyPr>
          <a:lstStyle/>
          <a:p>
            <a:pPr algn="ctr" defTabSz="457200"/>
            <a:r>
              <a:rPr lang="en-US" sz="2400" dirty="0" smtClean="0">
                <a:solidFill>
                  <a:srgbClr val="404040"/>
                </a:solidFill>
                <a:latin typeface="Gotham Light" pitchFamily="50" charset="0"/>
                <a:ea typeface="+mn-ea"/>
                <a:cs typeface="Gotham Light" pitchFamily="50" charset="0"/>
              </a:rPr>
              <a:t>Video Conferencing</a:t>
            </a:r>
            <a:endParaRPr lang="en-US" sz="2400" dirty="0">
              <a:solidFill>
                <a:srgbClr val="404040"/>
              </a:solidFill>
              <a:latin typeface="Gotham Light" pitchFamily="50" charset="0"/>
              <a:ea typeface="+mn-ea"/>
              <a:cs typeface="Gotham Light" pitchFamily="50" charset="0"/>
            </a:endParaRPr>
          </a:p>
        </p:txBody>
      </p:sp>
      <p:pic>
        <p:nvPicPr>
          <p:cNvPr id="6146" name="Picture 2" descr="http://learning.allcovered.com/wp/wp-content/uploads/citrix-logo-e1262718301439.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690988" y="5034181"/>
            <a:ext cx="1190625" cy="5334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6" name="Picture 2" descr="http://www.tmonews.com/wp-content/uploads/2010/11/qik.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480039" y="5069543"/>
            <a:ext cx="832926" cy="5205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4714809" y="1732837"/>
            <a:ext cx="4167437" cy="2918211"/>
            <a:chOff x="4714809" y="1732837"/>
            <a:chExt cx="4167437" cy="2918211"/>
          </a:xfrm>
        </p:grpSpPr>
        <p:pic>
          <p:nvPicPr>
            <p:cNvPr id="13" name="Picture 3"/>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rot="16200000">
              <a:off x="5339422" y="1108224"/>
              <a:ext cx="2918211" cy="416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5176316" y="2277528"/>
              <a:ext cx="3116783" cy="1811872"/>
              <a:chOff x="2881613" y="4407416"/>
              <a:chExt cx="4374896" cy="2563415"/>
            </a:xfrm>
          </p:grpSpPr>
          <p:pic>
            <p:nvPicPr>
              <p:cNvPr id="17" name="Picture 3" descr="F:\htcscribbles\2011-05-20_00-54-04.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881613" y="4407416"/>
                <a:ext cx="4374896" cy="2563415"/>
              </a:xfrm>
              <a:prstGeom prst="rect">
                <a:avLst/>
              </a:prstGeom>
              <a:noFill/>
            </p:spPr>
          </p:pic>
          <p:pic>
            <p:nvPicPr>
              <p:cNvPr id="18" name="Picture 17"/>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213902" y="4694815"/>
                <a:ext cx="3385251" cy="1928450"/>
              </a:xfrm>
              <a:prstGeom prst="rect">
                <a:avLst/>
              </a:prstGeom>
              <a:ln>
                <a:noFill/>
              </a:ln>
              <a:effectLst>
                <a:softEdge rad="112500"/>
              </a:effectLst>
            </p:spPr>
          </p:pic>
        </p:grpSp>
      </p:grpSp>
    </p:spTree>
    <p:extLst>
      <p:ext uri="{BB962C8B-B14F-4D97-AF65-F5344CB8AC3E}">
        <p14:creationId xmlns:p14="http://schemas.microsoft.com/office/powerpoint/2010/main" val="2673380399"/>
      </p:ext>
    </p:extLst>
  </p:cSld>
  <p:clrMapOvr>
    <a:masterClrMapping/>
  </p:clrMapOvr>
  <p:transition spd="slow">
    <p:fade thruBlk="1"/>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94072" y="1999565"/>
            <a:ext cx="3352800" cy="223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0" y="304800"/>
            <a:ext cx="9144000" cy="1219200"/>
          </a:xfrm>
          <a:prstGeom prst="rect">
            <a:avLst/>
          </a:prstGeom>
          <a:solidFill>
            <a:schemeClr val="accent2">
              <a:alpha val="34118"/>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r>
              <a:rPr lang="en-US" sz="3600" dirty="0" smtClean="0">
                <a:solidFill>
                  <a:schemeClr val="bg1"/>
                </a:solidFill>
                <a:latin typeface="Gotham Bold" pitchFamily="50" charset="0"/>
                <a:cs typeface="Gotham Bold" pitchFamily="50" charset="0"/>
              </a:rPr>
              <a:t>   HTC Flyer</a:t>
            </a:r>
          </a:p>
        </p:txBody>
      </p:sp>
      <p:sp>
        <p:nvSpPr>
          <p:cNvPr id="20" name="Rectangle 19"/>
          <p:cNvSpPr/>
          <p:nvPr/>
        </p:nvSpPr>
        <p:spPr>
          <a:xfrm>
            <a:off x="533400" y="1676400"/>
            <a:ext cx="8382000" cy="646331"/>
          </a:xfrm>
          <a:prstGeom prst="rect">
            <a:avLst/>
          </a:prstGeom>
          <a:effectLst/>
        </p:spPr>
        <p:txBody>
          <a:bodyPr wrap="square" numCol="1">
            <a:spAutoFit/>
          </a:bodyPr>
          <a:lstStyle/>
          <a:p>
            <a:r>
              <a:rPr lang="en-US" sz="3600" dirty="0">
                <a:solidFill>
                  <a:schemeClr val="tx1"/>
                </a:solidFill>
                <a:latin typeface="Gotham Bold" pitchFamily="50" charset="0"/>
                <a:cs typeface="Gotham Bold" pitchFamily="50" charset="0"/>
              </a:rPr>
              <a:t>Release Information</a:t>
            </a:r>
            <a:endParaRPr lang="en-US" sz="3200" dirty="0" smtClean="0">
              <a:solidFill>
                <a:srgbClr val="B3B3B3"/>
              </a:solidFill>
              <a:latin typeface="Gotham Bold" pitchFamily="50" charset="0"/>
              <a:cs typeface="Gotham Bold" pitchFamily="50" charset="0"/>
            </a:endParaRPr>
          </a:p>
        </p:txBody>
      </p:sp>
      <p:sp>
        <p:nvSpPr>
          <p:cNvPr id="29" name="Rectangle 28"/>
          <p:cNvSpPr/>
          <p:nvPr/>
        </p:nvSpPr>
        <p:spPr>
          <a:xfrm>
            <a:off x="533400" y="2743605"/>
            <a:ext cx="6477000" cy="3231654"/>
          </a:xfrm>
          <a:prstGeom prst="rect">
            <a:avLst/>
          </a:prstGeom>
        </p:spPr>
        <p:txBody>
          <a:bodyPr wrap="square" numCol="1">
            <a:spAutoFit/>
          </a:bodyPr>
          <a:lstStyle/>
          <a:p>
            <a:r>
              <a:rPr lang="en-US" sz="2400" dirty="0" smtClean="0">
                <a:latin typeface="Gotham Light" pitchFamily="50" charset="0"/>
                <a:cs typeface="Gotham Light" pitchFamily="50" charset="0"/>
              </a:rPr>
              <a:t>Launch Date TBD</a:t>
            </a:r>
          </a:p>
          <a:p>
            <a:pPr marL="342900" indent="-60325" defTabSz="465138">
              <a:buFont typeface="Wingdings" pitchFamily="2" charset="2"/>
              <a:buChar char="§"/>
            </a:pPr>
            <a:r>
              <a:rPr lang="en-US" sz="2000" dirty="0">
                <a:latin typeface="Gotham Light" pitchFamily="50" charset="0"/>
                <a:cs typeface="Gotham Light" pitchFamily="50" charset="0"/>
              </a:rPr>
              <a:t>	</a:t>
            </a:r>
            <a:r>
              <a:rPr lang="en-US" sz="2200" dirty="0" smtClean="0">
                <a:latin typeface="Gotham Light" pitchFamily="50" charset="0"/>
                <a:cs typeface="Gotham Light" pitchFamily="50" charset="0"/>
              </a:rPr>
              <a:t>If launched with Gingerbread</a:t>
            </a:r>
          </a:p>
          <a:p>
            <a:pPr defTabSz="176213">
              <a:tabLst>
                <a:tab pos="850900" algn="l"/>
              </a:tabLst>
            </a:pPr>
            <a:r>
              <a:rPr lang="en-US" sz="2000" dirty="0" smtClean="0">
                <a:latin typeface="Gotham Light" pitchFamily="50" charset="0"/>
                <a:cs typeface="Gotham Light" pitchFamily="50" charset="0"/>
              </a:rPr>
              <a:t>	</a:t>
            </a:r>
            <a:r>
              <a:rPr lang="en-US" sz="1800" dirty="0" smtClean="0">
                <a:latin typeface="Gotham Light" pitchFamily="50" charset="0"/>
                <a:cs typeface="Gotham Light" pitchFamily="50" charset="0"/>
              </a:rPr>
              <a:t>	July Launch (30 day OTA upgrade to Honeycomb)</a:t>
            </a:r>
          </a:p>
          <a:p>
            <a:pPr marL="342900" indent="-60325" defTabSz="176213">
              <a:buFont typeface="Wingdings" pitchFamily="2" charset="2"/>
              <a:buChar char="§"/>
              <a:tabLst>
                <a:tab pos="465138" algn="l"/>
              </a:tabLst>
            </a:pPr>
            <a:r>
              <a:rPr lang="en-US" sz="2200" dirty="0">
                <a:latin typeface="Gotham Light" pitchFamily="50" charset="0"/>
                <a:cs typeface="Gotham Light" pitchFamily="50" charset="0"/>
              </a:rPr>
              <a:t>	If launched with </a:t>
            </a:r>
            <a:r>
              <a:rPr lang="en-US" sz="2200" dirty="0" smtClean="0">
                <a:latin typeface="Gotham Light" pitchFamily="50" charset="0"/>
                <a:cs typeface="Gotham Light" pitchFamily="50" charset="0"/>
              </a:rPr>
              <a:t>Honeycomb </a:t>
            </a:r>
          </a:p>
          <a:p>
            <a:pPr defTabSz="176213">
              <a:tabLst>
                <a:tab pos="865188" algn="l"/>
              </a:tabLst>
            </a:pPr>
            <a:r>
              <a:rPr lang="en-US" sz="1800" dirty="0">
                <a:latin typeface="Gotham Light" pitchFamily="50" charset="0"/>
                <a:cs typeface="Gotham Light" pitchFamily="50" charset="0"/>
              </a:rPr>
              <a:t>		</a:t>
            </a:r>
            <a:r>
              <a:rPr lang="en-US" sz="1800" dirty="0" smtClean="0">
                <a:latin typeface="Gotham Light" pitchFamily="50" charset="0"/>
                <a:cs typeface="Gotham Light" pitchFamily="50" charset="0"/>
              </a:rPr>
              <a:t>Launch will be delayed</a:t>
            </a:r>
          </a:p>
          <a:p>
            <a:pPr defTabSz="176213">
              <a:tabLst>
                <a:tab pos="865188" algn="l"/>
              </a:tabLst>
            </a:pPr>
            <a:endParaRPr lang="en-US" sz="1800" dirty="0">
              <a:latin typeface="Gotham Light" pitchFamily="50" charset="0"/>
              <a:cs typeface="Gotham Light" pitchFamily="50" charset="0"/>
            </a:endParaRPr>
          </a:p>
          <a:p>
            <a:pPr defTabSz="176213">
              <a:tabLst>
                <a:tab pos="465138" algn="l"/>
              </a:tabLst>
            </a:pPr>
            <a:r>
              <a:rPr lang="en-US" sz="2200" dirty="0" smtClean="0">
                <a:latin typeface="Gotham Light" pitchFamily="50" charset="0"/>
                <a:cs typeface="Gotham Light" pitchFamily="50" charset="0"/>
              </a:rPr>
              <a:t>Product will be Certified Non-stock</a:t>
            </a:r>
            <a:endParaRPr lang="en-US" sz="1800" dirty="0" smtClean="0">
              <a:latin typeface="Gotham Light" pitchFamily="50" charset="0"/>
              <a:cs typeface="Gotham Light" pitchFamily="50" charset="0"/>
            </a:endParaRPr>
          </a:p>
          <a:p>
            <a:endParaRPr lang="en-US" sz="2000" dirty="0" smtClean="0">
              <a:latin typeface="Gotham Light" pitchFamily="50" charset="0"/>
              <a:cs typeface="Gotham Light" pitchFamily="50" charset="0"/>
            </a:endParaRPr>
          </a:p>
          <a:p>
            <a:r>
              <a:rPr lang="en-US" sz="2000" dirty="0">
                <a:latin typeface="Gotham Light" pitchFamily="50" charset="0"/>
                <a:cs typeface="Gotham Light" pitchFamily="50" charset="0"/>
              </a:rPr>
              <a:t>	</a:t>
            </a:r>
            <a:endParaRPr lang="en-US" sz="2000" dirty="0" smtClean="0">
              <a:latin typeface="Gotham Light" pitchFamily="50" charset="0"/>
              <a:cs typeface="Gotham Light" pitchFamily="50" charset="0"/>
            </a:endParaRPr>
          </a:p>
        </p:txBody>
      </p:sp>
      <p:pic>
        <p:nvPicPr>
          <p:cNvPr id="1026" name="Picture 2" descr="http://free-pc-guides.com/wp-content/uploads/2011/02/htc_flyer.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79847" y="4479834"/>
            <a:ext cx="2381250" cy="1495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9880635"/>
      </p:ext>
    </p:extLst>
  </p:cSld>
  <p:clrMapOvr>
    <a:masterClrMapping/>
  </p:clrMapOvr>
  <p:transition spd="slow">
    <p:fade thruBlk="1"/>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95800" y="1828800"/>
            <a:ext cx="5080000" cy="3388059"/>
          </a:xfrm>
          <a:prstGeom prst="rect">
            <a:avLst/>
          </a:prstGeom>
        </p:spPr>
      </p:pic>
      <p:pic>
        <p:nvPicPr>
          <p:cNvPr id="3" name="Picture 4" descr="YOU_drawings-final_2.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63900" y="2703513"/>
            <a:ext cx="3190054" cy="1600200"/>
          </a:xfrm>
          <a:prstGeom prst="rect">
            <a:avLst/>
          </a:prstGeom>
          <a:noFill/>
          <a:ln w="9525">
            <a:noFill/>
            <a:miter lim="800000"/>
            <a:headEnd/>
            <a:tailEnd/>
          </a:ln>
        </p:spPr>
      </p:pic>
      <p:pic>
        <p:nvPicPr>
          <p:cNvPr id="4" name="Picture 11" descr="Thank.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04800" y="2741613"/>
            <a:ext cx="3568700" cy="1292225"/>
          </a:xfrm>
          <a:prstGeom prst="rect">
            <a:avLst/>
          </a:prstGeom>
          <a:noFill/>
          <a:ln w="9525">
            <a:noFill/>
            <a:miter lim="800000"/>
            <a:headEnd/>
            <a:tailEnd/>
          </a:ln>
        </p:spPr>
      </p:pic>
    </p:spTree>
    <p:extLst>
      <p:ext uri="{BB962C8B-B14F-4D97-AF65-F5344CB8AC3E}">
        <p14:creationId xmlns:p14="http://schemas.microsoft.com/office/powerpoint/2010/main" val="1076391821"/>
      </p:ext>
    </p:extLst>
  </p:cSld>
  <p:clrMapOvr>
    <a:masterClrMapping/>
  </p:clrMapOvr>
  <p:transition spd="slow">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430214" y="1912819"/>
            <a:ext cx="8167686" cy="1261884"/>
          </a:xfrm>
          <a:prstGeom prst="rect">
            <a:avLst/>
          </a:prstGeom>
          <a:effectLst/>
        </p:spPr>
        <p:txBody>
          <a:bodyPr wrap="square">
            <a:spAutoFit/>
          </a:bodyPr>
          <a:lstStyle/>
          <a:p>
            <a:pPr marL="514350" indent="-514350"/>
            <a:r>
              <a:rPr lang="en-US" sz="2800" dirty="0" smtClean="0">
                <a:latin typeface="Gotham Bold" pitchFamily="50" charset="0"/>
                <a:cs typeface="Gotham Bold" pitchFamily="50" charset="0"/>
              </a:rPr>
              <a:t>ISV integration support</a:t>
            </a:r>
          </a:p>
          <a:p>
            <a:pPr marL="514350" indent="-514350">
              <a:buFont typeface="Arial" pitchFamily="34" charset="0"/>
              <a:buChar char="•"/>
            </a:pPr>
            <a:r>
              <a:rPr lang="en-US" sz="2400" dirty="0" smtClean="0">
                <a:latin typeface="Gotham Book" pitchFamily="50" charset="0"/>
                <a:cs typeface="Gotham Book" pitchFamily="50" charset="0"/>
              </a:rPr>
              <a:t>Work with developers and ISVs to get their applications running successfully on HTC devices</a:t>
            </a:r>
          </a:p>
        </p:txBody>
      </p:sp>
      <p:sp>
        <p:nvSpPr>
          <p:cNvPr id="16" name="Rectangle 15"/>
          <p:cNvSpPr/>
          <p:nvPr/>
        </p:nvSpPr>
        <p:spPr>
          <a:xfrm>
            <a:off x="430214" y="3789939"/>
            <a:ext cx="7989886" cy="1631216"/>
          </a:xfrm>
          <a:prstGeom prst="rect">
            <a:avLst/>
          </a:prstGeom>
          <a:effectLst/>
        </p:spPr>
        <p:txBody>
          <a:bodyPr wrap="square">
            <a:spAutoFit/>
          </a:bodyPr>
          <a:lstStyle/>
          <a:p>
            <a:pPr marL="514350" indent="-514350"/>
            <a:r>
              <a:rPr lang="en-US" sz="2800" dirty="0" smtClean="0">
                <a:latin typeface="Gotham Bold" pitchFamily="50" charset="0"/>
                <a:cs typeface="Gotham Bold" pitchFamily="50" charset="0"/>
              </a:rPr>
              <a:t>SDK management</a:t>
            </a:r>
          </a:p>
          <a:p>
            <a:pPr marL="514350" indent="-514350">
              <a:buFont typeface="Arial" pitchFamily="34" charset="0"/>
              <a:buChar char="•"/>
            </a:pPr>
            <a:r>
              <a:rPr lang="en-US" sz="2400" dirty="0" smtClean="0">
                <a:latin typeface="Gotham Book" pitchFamily="50" charset="0"/>
                <a:cs typeface="Gotham Book" pitchFamily="50" charset="0"/>
              </a:rPr>
              <a:t>Enable and support HTC specific development assets to allow developers to take advantage of HTC specific device features and offerings</a:t>
            </a:r>
          </a:p>
        </p:txBody>
      </p:sp>
      <p:sp>
        <p:nvSpPr>
          <p:cNvPr id="13" name="Rectangle 12"/>
          <p:cNvSpPr/>
          <p:nvPr/>
        </p:nvSpPr>
        <p:spPr>
          <a:xfrm>
            <a:off x="374421" y="1096895"/>
            <a:ext cx="7405235" cy="523220"/>
          </a:xfrm>
          <a:prstGeom prst="rect">
            <a:avLst/>
          </a:prstGeom>
          <a:effectLst/>
        </p:spPr>
        <p:txBody>
          <a:bodyPr wrap="square">
            <a:spAutoFit/>
          </a:bodyPr>
          <a:lstStyle/>
          <a:p>
            <a:pPr marL="514350" indent="-514350"/>
            <a:r>
              <a:rPr lang="en-US" sz="2800" dirty="0" smtClean="0">
                <a:solidFill>
                  <a:schemeClr val="tx1"/>
                </a:solidFill>
                <a:latin typeface="Gotham Bold" pitchFamily="50" charset="0"/>
                <a:cs typeface="Gotham Bold" pitchFamily="50" charset="0"/>
              </a:rPr>
              <a:t>Working to enable the enablers</a:t>
            </a:r>
          </a:p>
        </p:txBody>
      </p:sp>
      <p:grpSp>
        <p:nvGrpSpPr>
          <p:cNvPr id="3" name="Group 2"/>
          <p:cNvGrpSpPr/>
          <p:nvPr/>
        </p:nvGrpSpPr>
        <p:grpSpPr>
          <a:xfrm>
            <a:off x="430214" y="186289"/>
            <a:ext cx="2834712" cy="757646"/>
            <a:chOff x="430214" y="186289"/>
            <a:chExt cx="2834712" cy="757646"/>
          </a:xfrm>
        </p:grpSpPr>
        <p:sp>
          <p:nvSpPr>
            <p:cNvPr id="19" name="Rounded Rectangle 18"/>
            <p:cNvSpPr/>
            <p:nvPr/>
          </p:nvSpPr>
          <p:spPr>
            <a:xfrm>
              <a:off x="430214" y="186289"/>
              <a:ext cx="2834712" cy="757646"/>
            </a:xfrm>
            <a:prstGeom prst="roundRect">
              <a:avLst>
                <a:gd name="adj" fmla="val 9315"/>
              </a:avLst>
            </a:prstGeom>
            <a:solidFill>
              <a:srgbClr val="FFFFFF"/>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C:\Users\will_ro\AppData\Local\Microsoft\Windows\Temporary Internet Files\Content.Word\HTCdev_Logo_cmyk.jpg"/>
            <p:cNvPicPr/>
            <p:nvPr/>
          </p:nvPicPr>
          <p:blipFill>
            <a:blip r:embed="rId3" cstate="email">
              <a:extLst>
                <a:ext uri="{28A0092B-C50C-407E-A947-70E740481C1C}">
                  <a14:useLocalDpi xmlns:a14="http://schemas.microsoft.com/office/drawing/2010/main"/>
                </a:ext>
              </a:extLst>
            </a:blip>
            <a:srcRect/>
            <a:stretch>
              <a:fillRect/>
            </a:stretch>
          </p:blipFill>
          <p:spPr bwMode="auto">
            <a:xfrm>
              <a:off x="921337" y="388915"/>
              <a:ext cx="1852465" cy="352394"/>
            </a:xfrm>
            <a:prstGeom prst="rect">
              <a:avLst/>
            </a:prstGeom>
            <a:noFill/>
            <a:ln>
              <a:noFill/>
            </a:ln>
          </p:spPr>
        </p:pic>
      </p:grpSp>
    </p:spTree>
    <p:extLst>
      <p:ext uri="{BB962C8B-B14F-4D97-AF65-F5344CB8AC3E}">
        <p14:creationId xmlns:p14="http://schemas.microsoft.com/office/powerpoint/2010/main" val="3586607300"/>
      </p:ext>
    </p:extLst>
  </p:cSld>
  <p:clrMapOvr>
    <a:masterClrMapping/>
  </p:clrMapOvr>
  <p:transition spd="slow">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4660900" y="1371600"/>
            <a:ext cx="1638300" cy="990600"/>
          </a:xfrm>
          <a:prstGeom prst="roundRect">
            <a:avLst>
              <a:gd name="adj" fmla="val 1236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2"/>
                </a:solidFill>
                <a:latin typeface="Gotham Bold" pitchFamily="50" charset="0"/>
                <a:cs typeface="Gotham Bold" pitchFamily="50" charset="0"/>
              </a:rPr>
              <a:t>Enterprise Customers</a:t>
            </a:r>
          </a:p>
        </p:txBody>
      </p:sp>
      <p:sp>
        <p:nvSpPr>
          <p:cNvPr id="25" name="Rounded Rectangle 24"/>
          <p:cNvSpPr/>
          <p:nvPr/>
        </p:nvSpPr>
        <p:spPr>
          <a:xfrm>
            <a:off x="6813550" y="1371600"/>
            <a:ext cx="1638300" cy="990600"/>
          </a:xfrm>
          <a:prstGeom prst="roundRect">
            <a:avLst>
              <a:gd name="adj" fmla="val 1236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smtClean="0">
                <a:solidFill>
                  <a:schemeClr val="tx2"/>
                </a:solidFill>
                <a:latin typeface="Gotham Bold" pitchFamily="50" charset="0"/>
                <a:cs typeface="Gotham Bold" pitchFamily="50" charset="0"/>
              </a:rPr>
              <a:t>T-mobile</a:t>
            </a:r>
            <a:r>
              <a:rPr lang="en-US" sz="1400" dirty="0" smtClean="0">
                <a:solidFill>
                  <a:schemeClr val="tx2"/>
                </a:solidFill>
                <a:latin typeface="Gotham Bold" pitchFamily="50" charset="0"/>
                <a:cs typeface="Gotham Bold" pitchFamily="50" charset="0"/>
              </a:rPr>
              <a:t> Business Sales Teams</a:t>
            </a:r>
          </a:p>
        </p:txBody>
      </p:sp>
      <p:sp>
        <p:nvSpPr>
          <p:cNvPr id="28" name="Rounded Rectangle 27"/>
          <p:cNvSpPr/>
          <p:nvPr/>
        </p:nvSpPr>
        <p:spPr>
          <a:xfrm>
            <a:off x="2667000" y="1371600"/>
            <a:ext cx="1638300" cy="990600"/>
          </a:xfrm>
          <a:prstGeom prst="roundRect">
            <a:avLst>
              <a:gd name="adj" fmla="val 1236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2"/>
                </a:solidFill>
                <a:latin typeface="Gotham Bold" pitchFamily="50" charset="0"/>
                <a:cs typeface="Gotham Bold" pitchFamily="50" charset="0"/>
              </a:rPr>
              <a:t>ISVs and Developers</a:t>
            </a:r>
          </a:p>
        </p:txBody>
      </p:sp>
      <p:sp>
        <p:nvSpPr>
          <p:cNvPr id="17" name="Rounded Rectangle 16"/>
          <p:cNvSpPr/>
          <p:nvPr/>
        </p:nvSpPr>
        <p:spPr>
          <a:xfrm>
            <a:off x="304800" y="2708846"/>
            <a:ext cx="1905000" cy="914400"/>
          </a:xfrm>
          <a:prstGeom prst="roundRect">
            <a:avLst>
              <a:gd name="adj" fmla="val 12369"/>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1"/>
                </a:solidFill>
                <a:latin typeface="Gotham Bold" pitchFamily="50" charset="0"/>
                <a:cs typeface="Gotham Bold" pitchFamily="50" charset="0"/>
              </a:rPr>
              <a:t>Enterprise Support Group</a:t>
            </a:r>
          </a:p>
        </p:txBody>
      </p:sp>
      <p:sp>
        <p:nvSpPr>
          <p:cNvPr id="18" name="Rounded Rectangle 17"/>
          <p:cNvSpPr/>
          <p:nvPr/>
        </p:nvSpPr>
        <p:spPr>
          <a:xfrm>
            <a:off x="304800" y="3775646"/>
            <a:ext cx="1905000" cy="914400"/>
          </a:xfrm>
          <a:prstGeom prst="roundRect">
            <a:avLst>
              <a:gd name="adj" fmla="val 12369"/>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solidFill>
                <a:schemeClr val="bg1"/>
              </a:solidFill>
              <a:latin typeface="Gotham Bold" pitchFamily="50" charset="0"/>
              <a:cs typeface="Gotham Bold" pitchFamily="50" charset="0"/>
            </a:endParaRPr>
          </a:p>
        </p:txBody>
      </p:sp>
      <p:sp>
        <p:nvSpPr>
          <p:cNvPr id="19" name="Rounded Rectangle 18"/>
          <p:cNvSpPr/>
          <p:nvPr/>
        </p:nvSpPr>
        <p:spPr>
          <a:xfrm>
            <a:off x="304800" y="4876800"/>
            <a:ext cx="1905000" cy="914400"/>
          </a:xfrm>
          <a:prstGeom prst="roundRect">
            <a:avLst>
              <a:gd name="adj" fmla="val 12369"/>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solidFill>
                <a:schemeClr val="bg1"/>
              </a:solidFill>
              <a:latin typeface="Gotham Bold" pitchFamily="50" charset="0"/>
              <a:cs typeface="Gotham Bold" pitchFamily="50" charset="0"/>
            </a:endParaRPr>
          </a:p>
        </p:txBody>
      </p:sp>
      <p:sp>
        <p:nvSpPr>
          <p:cNvPr id="21" name="Rectangle 20"/>
          <p:cNvSpPr/>
          <p:nvPr/>
        </p:nvSpPr>
        <p:spPr>
          <a:xfrm>
            <a:off x="2667000" y="2819400"/>
            <a:ext cx="1524000" cy="584775"/>
          </a:xfrm>
          <a:prstGeom prst="rect">
            <a:avLst/>
          </a:prstGeom>
          <a:effectLst/>
        </p:spPr>
        <p:txBody>
          <a:bodyPr wrap="square">
            <a:spAutoFit/>
          </a:bodyPr>
          <a:lstStyle/>
          <a:p>
            <a:r>
              <a:rPr lang="en-US" sz="1600" dirty="0" smtClean="0">
                <a:latin typeface="Gotham Book" pitchFamily="50" charset="0"/>
                <a:cs typeface="Gotham Book" pitchFamily="50" charset="0"/>
              </a:rPr>
              <a:t>Field Sales Support</a:t>
            </a:r>
            <a:endParaRPr lang="en-US" sz="1600" dirty="0">
              <a:latin typeface="Gotham Book" pitchFamily="50" charset="0"/>
              <a:cs typeface="Gotham Book" pitchFamily="50" charset="0"/>
            </a:endParaRPr>
          </a:p>
        </p:txBody>
      </p:sp>
      <p:sp>
        <p:nvSpPr>
          <p:cNvPr id="22" name="Rectangle 21"/>
          <p:cNvSpPr/>
          <p:nvPr/>
        </p:nvSpPr>
        <p:spPr>
          <a:xfrm>
            <a:off x="4660900" y="2667000"/>
            <a:ext cx="1524000" cy="830997"/>
          </a:xfrm>
          <a:prstGeom prst="rect">
            <a:avLst/>
          </a:prstGeom>
          <a:effectLst/>
        </p:spPr>
        <p:txBody>
          <a:bodyPr wrap="square">
            <a:spAutoFit/>
          </a:bodyPr>
          <a:lstStyle/>
          <a:p>
            <a:r>
              <a:rPr lang="en-US" sz="1600" dirty="0" smtClean="0">
                <a:latin typeface="Gotham Book" pitchFamily="50" charset="0"/>
                <a:cs typeface="Gotham Book" pitchFamily="50" charset="0"/>
              </a:rPr>
              <a:t>Issue support and knowledge</a:t>
            </a:r>
            <a:endParaRPr lang="en-US" sz="1600" dirty="0">
              <a:latin typeface="Gotham Book" pitchFamily="50" charset="0"/>
              <a:cs typeface="Gotham Book" pitchFamily="50" charset="0"/>
            </a:endParaRPr>
          </a:p>
        </p:txBody>
      </p:sp>
      <p:sp>
        <p:nvSpPr>
          <p:cNvPr id="26" name="Rectangle 25"/>
          <p:cNvSpPr/>
          <p:nvPr/>
        </p:nvSpPr>
        <p:spPr>
          <a:xfrm>
            <a:off x="6813550" y="2708846"/>
            <a:ext cx="2025650" cy="830997"/>
          </a:xfrm>
          <a:prstGeom prst="rect">
            <a:avLst/>
          </a:prstGeom>
          <a:effectLst/>
        </p:spPr>
        <p:txBody>
          <a:bodyPr wrap="square">
            <a:spAutoFit/>
          </a:bodyPr>
          <a:lstStyle/>
          <a:p>
            <a:r>
              <a:rPr lang="en-US" sz="1600" dirty="0" smtClean="0">
                <a:latin typeface="Gotham Book" pitchFamily="50" charset="0"/>
                <a:cs typeface="Gotham Book" pitchFamily="50" charset="0"/>
              </a:rPr>
              <a:t>Field Sales Support, collateral, training</a:t>
            </a:r>
            <a:endParaRPr lang="en-US" sz="1600" dirty="0">
              <a:latin typeface="Gotham Book" pitchFamily="50" charset="0"/>
              <a:cs typeface="Gotham Book" pitchFamily="50" charset="0"/>
            </a:endParaRPr>
          </a:p>
        </p:txBody>
      </p:sp>
      <p:sp>
        <p:nvSpPr>
          <p:cNvPr id="31" name="Rectangle 30"/>
          <p:cNvSpPr/>
          <p:nvPr/>
        </p:nvSpPr>
        <p:spPr>
          <a:xfrm>
            <a:off x="2667000" y="3822700"/>
            <a:ext cx="1524000" cy="830997"/>
          </a:xfrm>
          <a:prstGeom prst="rect">
            <a:avLst/>
          </a:prstGeom>
          <a:effectLst/>
        </p:spPr>
        <p:txBody>
          <a:bodyPr wrap="square">
            <a:spAutoFit/>
          </a:bodyPr>
          <a:lstStyle/>
          <a:p>
            <a:r>
              <a:rPr lang="en-US" sz="1600" dirty="0" smtClean="0">
                <a:latin typeface="Gotham Book" pitchFamily="50" charset="0"/>
                <a:cs typeface="Gotham Book" pitchFamily="50" charset="0"/>
              </a:rPr>
              <a:t>Outsourced development resources</a:t>
            </a:r>
            <a:endParaRPr lang="en-US" sz="1600" dirty="0">
              <a:latin typeface="Gotham Book" pitchFamily="50" charset="0"/>
              <a:cs typeface="Gotham Book" pitchFamily="50" charset="0"/>
            </a:endParaRPr>
          </a:p>
        </p:txBody>
      </p:sp>
      <p:sp>
        <p:nvSpPr>
          <p:cNvPr id="32" name="Rectangle 31"/>
          <p:cNvSpPr/>
          <p:nvPr/>
        </p:nvSpPr>
        <p:spPr>
          <a:xfrm>
            <a:off x="2710543" y="5051166"/>
            <a:ext cx="6172200" cy="584775"/>
          </a:xfrm>
          <a:prstGeom prst="rect">
            <a:avLst/>
          </a:prstGeom>
          <a:effectLst/>
        </p:spPr>
        <p:txBody>
          <a:bodyPr wrap="square">
            <a:spAutoFit/>
          </a:bodyPr>
          <a:lstStyle/>
          <a:p>
            <a:r>
              <a:rPr lang="en-US" sz="1600" dirty="0" smtClean="0">
                <a:latin typeface="Gotham Book" pitchFamily="50" charset="0"/>
                <a:cs typeface="Gotham Book" pitchFamily="50" charset="0"/>
              </a:rPr>
              <a:t>Engagement with community and dev resources – evangelism and information on HTC technologies</a:t>
            </a:r>
            <a:endParaRPr lang="en-US" sz="1600" dirty="0">
              <a:latin typeface="Gotham Book" pitchFamily="50" charset="0"/>
              <a:cs typeface="Gotham Book" pitchFamily="50" charset="0"/>
            </a:endParaRPr>
          </a:p>
        </p:txBody>
      </p:sp>
      <p:sp>
        <p:nvSpPr>
          <p:cNvPr id="33" name="Rectangle 32"/>
          <p:cNvSpPr/>
          <p:nvPr/>
        </p:nvSpPr>
        <p:spPr>
          <a:xfrm>
            <a:off x="4584700" y="3817346"/>
            <a:ext cx="1714500" cy="830997"/>
          </a:xfrm>
          <a:prstGeom prst="rect">
            <a:avLst/>
          </a:prstGeom>
          <a:effectLst/>
        </p:spPr>
        <p:txBody>
          <a:bodyPr wrap="square">
            <a:spAutoFit/>
          </a:bodyPr>
          <a:lstStyle/>
          <a:p>
            <a:r>
              <a:rPr lang="en-US" sz="1600" dirty="0" smtClean="0">
                <a:latin typeface="Gotham Book" pitchFamily="50" charset="0"/>
                <a:cs typeface="Gotham Book" pitchFamily="50" charset="0"/>
              </a:rPr>
              <a:t>Consulting and application development</a:t>
            </a:r>
            <a:endParaRPr lang="en-US" sz="1600" dirty="0">
              <a:latin typeface="Gotham Book" pitchFamily="50" charset="0"/>
              <a:cs typeface="Gotham Book" pitchFamily="50" charset="0"/>
            </a:endParaRPr>
          </a:p>
        </p:txBody>
      </p:sp>
      <p:sp>
        <p:nvSpPr>
          <p:cNvPr id="34" name="Rectangle 33"/>
          <p:cNvSpPr/>
          <p:nvPr/>
        </p:nvSpPr>
        <p:spPr>
          <a:xfrm>
            <a:off x="6813550" y="3940458"/>
            <a:ext cx="1797050" cy="584775"/>
          </a:xfrm>
          <a:prstGeom prst="rect">
            <a:avLst/>
          </a:prstGeom>
          <a:effectLst/>
        </p:spPr>
        <p:txBody>
          <a:bodyPr wrap="square">
            <a:spAutoFit/>
          </a:bodyPr>
          <a:lstStyle/>
          <a:p>
            <a:r>
              <a:rPr lang="en-US" sz="1600" dirty="0" smtClean="0">
                <a:latin typeface="Gotham Book" pitchFamily="50" charset="0"/>
                <a:cs typeface="Gotham Book" pitchFamily="50" charset="0"/>
              </a:rPr>
              <a:t>Value added services to sell</a:t>
            </a:r>
            <a:endParaRPr lang="en-US" sz="1600" dirty="0">
              <a:latin typeface="Gotham Book" pitchFamily="50" charset="0"/>
              <a:cs typeface="Gotham Book" pitchFamily="50" charset="0"/>
            </a:endParaRPr>
          </a:p>
        </p:txBody>
      </p:sp>
      <p:sp>
        <p:nvSpPr>
          <p:cNvPr id="37" name="Rectangle 36"/>
          <p:cNvSpPr/>
          <p:nvPr/>
        </p:nvSpPr>
        <p:spPr>
          <a:xfrm>
            <a:off x="304800" y="6000690"/>
            <a:ext cx="8305800" cy="400110"/>
          </a:xfrm>
          <a:prstGeom prst="rect">
            <a:avLst/>
          </a:prstGeom>
          <a:effectLst/>
        </p:spPr>
        <p:txBody>
          <a:bodyPr wrap="square">
            <a:spAutoFit/>
          </a:bodyPr>
          <a:lstStyle/>
          <a:p>
            <a:pPr algn="ctr"/>
            <a:r>
              <a:rPr lang="en-US" sz="2000" dirty="0" smtClean="0">
                <a:latin typeface="Gotham Bold" pitchFamily="50" charset="0"/>
                <a:cs typeface="Gotham Bold" pitchFamily="50" charset="0"/>
              </a:rPr>
              <a:t>Comprehensive coverage of </a:t>
            </a:r>
            <a:r>
              <a:rPr lang="en-US" sz="2000" dirty="0" smtClean="0">
                <a:solidFill>
                  <a:srgbClr val="FF0000"/>
                </a:solidFill>
                <a:latin typeface="Gotham Bold" pitchFamily="50" charset="0"/>
                <a:cs typeface="Gotham Bold" pitchFamily="50" charset="0"/>
              </a:rPr>
              <a:t>ALL</a:t>
            </a:r>
            <a:r>
              <a:rPr lang="en-US" sz="2000" dirty="0" smtClean="0">
                <a:latin typeface="Gotham Bold" pitchFamily="50" charset="0"/>
                <a:cs typeface="Gotham Bold" pitchFamily="50" charset="0"/>
              </a:rPr>
              <a:t> areas of enterprise support</a:t>
            </a:r>
            <a:endParaRPr lang="en-US" sz="2000" dirty="0">
              <a:latin typeface="Gotham Bold" pitchFamily="50" charset="0"/>
              <a:cs typeface="Gotham Bold" pitchFamily="50" charset="0"/>
            </a:endParaRPr>
          </a:p>
        </p:txBody>
      </p:sp>
      <p:sp>
        <p:nvSpPr>
          <p:cNvPr id="20" name="Rectangle 19"/>
          <p:cNvSpPr/>
          <p:nvPr/>
        </p:nvSpPr>
        <p:spPr>
          <a:xfrm>
            <a:off x="400050" y="238779"/>
            <a:ext cx="7239000" cy="646331"/>
          </a:xfrm>
          <a:prstGeom prst="rect">
            <a:avLst/>
          </a:prstGeom>
          <a:effectLst/>
        </p:spPr>
        <p:txBody>
          <a:bodyPr wrap="square">
            <a:spAutoFit/>
          </a:bodyPr>
          <a:lstStyle/>
          <a:p>
            <a:r>
              <a:rPr lang="en-US" sz="3600" dirty="0" smtClean="0">
                <a:solidFill>
                  <a:schemeClr val="bg1">
                    <a:lumMod val="10000"/>
                  </a:schemeClr>
                </a:solidFill>
                <a:latin typeface="Gotham Bold" pitchFamily="50" charset="0"/>
                <a:cs typeface="Gotham Bold" pitchFamily="50" charset="0"/>
              </a:rPr>
              <a:t>Comprehensive Support</a:t>
            </a:r>
            <a:endParaRPr lang="en-US" sz="3600" dirty="0">
              <a:solidFill>
                <a:schemeClr val="bg1">
                  <a:lumMod val="10000"/>
                </a:schemeClr>
              </a:solidFill>
              <a:effectLst/>
              <a:latin typeface="Gotham Bold" pitchFamily="50" charset="0"/>
              <a:cs typeface="Gotham Bold" pitchFamily="50" charset="0"/>
            </a:endParaRPr>
          </a:p>
        </p:txBody>
      </p:sp>
      <p:pic>
        <p:nvPicPr>
          <p:cNvPr id="23" name="Picture 2" descr="C:\Users\will_ro\AppData\Local\Microsoft\Windows\Temporary Internet Files\Content.Outlook\C1EL3LM5\HTCpro_Primary (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6443" y="4014572"/>
            <a:ext cx="1521714" cy="43654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C:\Users\will_ro\AppData\Local\Microsoft\Windows\Temporary Internet Files\Content.Word\HTCdev_Logo_cmyk.jpg"/>
          <p:cNvPicPr/>
          <p:nvPr/>
        </p:nvPicPr>
        <p:blipFill>
          <a:blip r:embed="rId4" cstate="email">
            <a:extLst>
              <a:ext uri="{28A0092B-C50C-407E-A947-70E740481C1C}">
                <a14:useLocalDpi xmlns:a14="http://schemas.microsoft.com/office/drawing/2010/main"/>
              </a:ext>
            </a:extLst>
          </a:blip>
          <a:srcRect/>
          <a:stretch>
            <a:fillRect/>
          </a:stretch>
        </p:blipFill>
        <p:spPr bwMode="auto">
          <a:xfrm>
            <a:off x="596899" y="5220838"/>
            <a:ext cx="1290193" cy="245433"/>
          </a:xfrm>
          <a:prstGeom prst="rect">
            <a:avLst/>
          </a:prstGeom>
          <a:noFill/>
          <a:ln>
            <a:noFill/>
          </a:ln>
        </p:spPr>
      </p:pic>
    </p:spTree>
    <p:extLst>
      <p:ext uri="{BB962C8B-B14F-4D97-AF65-F5344CB8AC3E}">
        <p14:creationId xmlns:p14="http://schemas.microsoft.com/office/powerpoint/2010/main" val="3070780705"/>
      </p:ext>
    </p:extLst>
  </p:cSld>
  <p:clrMapOvr>
    <a:masterClrMapping/>
  </p:clrMapOvr>
  <p:transition spd="slow">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will_ro\Desktop\TMo B2B Launch events\HTC Sensation\Logo\HTC-Sensation-tm-4G.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6450" y="2794815"/>
            <a:ext cx="7452179" cy="11085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thruBlk="1"/>
  </p:transition>
  <p:timing>
    <p:tnLst>
      <p:par>
        <p:cTn id="1" dur="indefinite" restart="never" nodeType="tmRoot"/>
      </p:par>
    </p:tnLst>
  </p:timing>
</p:sld>
</file>

<file path=ppt/theme/theme1.xml><?xml version="1.0" encoding="utf-8"?>
<a:theme xmlns:a="http://schemas.openxmlformats.org/drawingml/2006/main" name="HTC Training Template 2010">
  <a:themeElements>
    <a:clrScheme name="3_Default Design 1">
      <a:dk1>
        <a:srgbClr val="82786F"/>
      </a:dk1>
      <a:lt1>
        <a:srgbClr val="F0F0EC"/>
      </a:lt1>
      <a:dk2>
        <a:srgbClr val="675C53"/>
      </a:dk2>
      <a:lt2>
        <a:srgbClr val="C7C2BA"/>
      </a:lt2>
      <a:accent1>
        <a:srgbClr val="69B40F"/>
      </a:accent1>
      <a:accent2>
        <a:srgbClr val="889C7E"/>
      </a:accent2>
      <a:accent3>
        <a:srgbClr val="F6F6F4"/>
      </a:accent3>
      <a:accent4>
        <a:srgbClr val="6E655E"/>
      </a:accent4>
      <a:accent5>
        <a:srgbClr val="B9D6AA"/>
      </a:accent5>
      <a:accent6>
        <a:srgbClr val="7B8D72"/>
      </a:accent6>
      <a:hlink>
        <a:srgbClr val="A8606E"/>
      </a:hlink>
      <a:folHlink>
        <a:srgbClr val="E6A056"/>
      </a:folHlink>
    </a:clrScheme>
    <a:fontScheme name="3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82786F"/>
        </a:dk1>
        <a:lt1>
          <a:srgbClr val="F0F0EC"/>
        </a:lt1>
        <a:dk2>
          <a:srgbClr val="675C53"/>
        </a:dk2>
        <a:lt2>
          <a:srgbClr val="C7C2BA"/>
        </a:lt2>
        <a:accent1>
          <a:srgbClr val="69B40F"/>
        </a:accent1>
        <a:accent2>
          <a:srgbClr val="889C7E"/>
        </a:accent2>
        <a:accent3>
          <a:srgbClr val="F6F6F4"/>
        </a:accent3>
        <a:accent4>
          <a:srgbClr val="6E655E"/>
        </a:accent4>
        <a:accent5>
          <a:srgbClr val="B9D6AA"/>
        </a:accent5>
        <a:accent6>
          <a:srgbClr val="7B8D72"/>
        </a:accent6>
        <a:hlink>
          <a:srgbClr val="A8606E"/>
        </a:hlink>
        <a:folHlink>
          <a:srgbClr val="E6A05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HTC-A">
  <a:themeElements>
    <a:clrScheme name="HTC-A 2">
      <a:dk1>
        <a:srgbClr val="404040"/>
      </a:dk1>
      <a:lt1>
        <a:srgbClr val="FFFFFF"/>
      </a:lt1>
      <a:dk2>
        <a:srgbClr val="000000"/>
      </a:dk2>
      <a:lt2>
        <a:srgbClr val="A59D95"/>
      </a:lt2>
      <a:accent1>
        <a:srgbClr val="E0DED8"/>
      </a:accent1>
      <a:accent2>
        <a:srgbClr val="7AB400"/>
      </a:accent2>
      <a:accent3>
        <a:srgbClr val="FFFFFF"/>
      </a:accent3>
      <a:accent4>
        <a:srgbClr val="353535"/>
      </a:accent4>
      <a:accent5>
        <a:srgbClr val="EDECE9"/>
      </a:accent5>
      <a:accent6>
        <a:srgbClr val="6EA300"/>
      </a:accent6>
      <a:hlink>
        <a:srgbClr val="404040"/>
      </a:hlink>
      <a:folHlink>
        <a:srgbClr val="C7C2BA"/>
      </a:folHlink>
    </a:clrScheme>
    <a:fontScheme name="HTC-A">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HTC-A 1">
        <a:dk1>
          <a:srgbClr val="000000"/>
        </a:dk1>
        <a:lt1>
          <a:srgbClr val="FFFFFF"/>
        </a:lt1>
        <a:dk2>
          <a:srgbClr val="000000"/>
        </a:dk2>
        <a:lt2>
          <a:srgbClr val="948E84"/>
        </a:lt2>
        <a:accent1>
          <a:srgbClr val="D8D0C7"/>
        </a:accent1>
        <a:accent2>
          <a:srgbClr val="82C55B"/>
        </a:accent2>
        <a:accent3>
          <a:srgbClr val="FFFFFF"/>
        </a:accent3>
        <a:accent4>
          <a:srgbClr val="000000"/>
        </a:accent4>
        <a:accent5>
          <a:srgbClr val="E9E4E0"/>
        </a:accent5>
        <a:accent6>
          <a:srgbClr val="75B252"/>
        </a:accent6>
        <a:hlink>
          <a:srgbClr val="EFE9E5"/>
        </a:hlink>
        <a:folHlink>
          <a:srgbClr val="BBB1A6"/>
        </a:folHlink>
      </a:clrScheme>
      <a:clrMap bg1="lt1" tx1="dk1" bg2="lt2" tx2="dk2" accent1="accent1" accent2="accent2" accent3="accent3" accent4="accent4" accent5="accent5" accent6="accent6" hlink="hlink" folHlink="folHlink"/>
    </a:extraClrScheme>
    <a:extraClrScheme>
      <a:clrScheme name="HTC-A 2">
        <a:dk1>
          <a:srgbClr val="404040"/>
        </a:dk1>
        <a:lt1>
          <a:srgbClr val="FFFFFF"/>
        </a:lt1>
        <a:dk2>
          <a:srgbClr val="000000"/>
        </a:dk2>
        <a:lt2>
          <a:srgbClr val="A59D95"/>
        </a:lt2>
        <a:accent1>
          <a:srgbClr val="E0DED8"/>
        </a:accent1>
        <a:accent2>
          <a:srgbClr val="7AB400"/>
        </a:accent2>
        <a:accent3>
          <a:srgbClr val="FFFFFF"/>
        </a:accent3>
        <a:accent4>
          <a:srgbClr val="353535"/>
        </a:accent4>
        <a:accent5>
          <a:srgbClr val="EDECE9"/>
        </a:accent5>
        <a:accent6>
          <a:srgbClr val="6EA300"/>
        </a:accent6>
        <a:hlink>
          <a:srgbClr val="404040"/>
        </a:hlink>
        <a:folHlink>
          <a:srgbClr val="C7C2BA"/>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33E1BFA10C12B47812B45F705AE29E3" ma:contentTypeVersion="0" ma:contentTypeDescription="Create a new document." ma:contentTypeScope="" ma:versionID="e7e4c5fe76d10872da3520cb9e711250">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ED2B0B4-1915-4456-8132-842ADAF94C62}">
  <ds:schemaRefs>
    <ds:schemaRef ds:uri="http://purl.org/dc/dcmitype/"/>
    <ds:schemaRef ds:uri="http://purl.org/dc/terms/"/>
    <ds:schemaRef ds:uri="http://www.w3.org/XML/1998/namespace"/>
    <ds:schemaRef ds:uri="http://purl.org/dc/elements/1.1/"/>
    <ds:schemaRef ds:uri="http://schemas.microsoft.com/office/2006/documentManagement/type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5FCCFF4E-06FA-432B-92CD-89C30DA32C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D86E444E-A8E1-4681-A39C-67E9BC61002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36662</TotalTime>
  <Pages>0</Pages>
  <Words>2399</Words>
  <Characters>0</Characters>
  <Application>Microsoft Office PowerPoint</Application>
  <PresentationFormat>On-screen Show (4:3)</PresentationFormat>
  <Lines>0</Lines>
  <Paragraphs>491</Paragraphs>
  <Slides>65</Slides>
  <Notes>65</Notes>
  <HiddenSlides>0</HiddenSlides>
  <MMClips>2</MMClips>
  <ScaleCrop>false</ScaleCrop>
  <HeadingPairs>
    <vt:vector size="4" baseType="variant">
      <vt:variant>
        <vt:lpstr>Theme</vt:lpstr>
      </vt:variant>
      <vt:variant>
        <vt:i4>2</vt:i4>
      </vt:variant>
      <vt:variant>
        <vt:lpstr>Slide Titles</vt:lpstr>
      </vt:variant>
      <vt:variant>
        <vt:i4>65</vt:i4>
      </vt:variant>
    </vt:vector>
  </HeadingPairs>
  <TitlesOfParts>
    <vt:vector size="67" baseType="lpstr">
      <vt:lpstr>HTC Training Template 2010</vt:lpstr>
      <vt:lpstr>HTC-A</vt:lpstr>
      <vt:lpstr>B2B Sales Summit June 2011 </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Personalization inspired by YOU</vt:lpstr>
      <vt:lpstr>Above and beyond standard Android</vt:lpstr>
      <vt:lpstr>PowerPoint Presentation</vt:lpstr>
      <vt:lpstr>PowerPoint Presentation</vt:lpstr>
      <vt:lpstr>PowerPoint Presentation</vt:lpstr>
      <vt:lpstr>PowerPoint Presentation</vt:lpstr>
      <vt:lpstr>PowerPoint Presentation</vt:lpstr>
      <vt:lpstr>Doubleshot</vt:lpstr>
      <vt:lpstr>3.8” Display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HTC FLYER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HTC TMO Sponsorship Event June 2011 w casey edits</dc:title>
  <dc:creator>john.clements</dc:creator>
  <cp:lastModifiedBy>Will Ro</cp:lastModifiedBy>
  <cp:revision>2577</cp:revision>
  <dcterms:created xsi:type="dcterms:W3CDTF">2011-04-06T20:15:38Z</dcterms:created>
  <dcterms:modified xsi:type="dcterms:W3CDTF">2011-06-07T04:18:21Z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0x010100133E1BFA10C12B47812B45F705AE29E3</vt:lpwstr>
  </property>
</Properties>
</file>